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76"/>
  </p:notesMasterIdLst>
  <p:sldIdLst>
    <p:sldId id="259" r:id="rId2"/>
    <p:sldId id="260" r:id="rId3"/>
    <p:sldId id="258" r:id="rId4"/>
    <p:sldId id="257" r:id="rId5"/>
    <p:sldId id="263" r:id="rId6"/>
    <p:sldId id="261" r:id="rId7"/>
    <p:sldId id="262" r:id="rId8"/>
    <p:sldId id="264" r:id="rId9"/>
    <p:sldId id="265" r:id="rId10"/>
    <p:sldId id="266" r:id="rId11"/>
    <p:sldId id="267" r:id="rId12"/>
    <p:sldId id="268" r:id="rId13"/>
    <p:sldId id="269" r:id="rId14"/>
    <p:sldId id="270" r:id="rId15"/>
    <p:sldId id="275" r:id="rId16"/>
    <p:sldId id="276" r:id="rId17"/>
    <p:sldId id="277" r:id="rId18"/>
    <p:sldId id="278" r:id="rId19"/>
    <p:sldId id="279" r:id="rId20"/>
    <p:sldId id="280" r:id="rId21"/>
    <p:sldId id="281" r:id="rId22"/>
    <p:sldId id="271" r:id="rId23"/>
    <p:sldId id="272" r:id="rId24"/>
    <p:sldId id="273" r:id="rId25"/>
    <p:sldId id="274"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7" r:id="rId41"/>
    <p:sldId id="298" r:id="rId42"/>
    <p:sldId id="299" r:id="rId43"/>
    <p:sldId id="300" r:id="rId44"/>
    <p:sldId id="301" r:id="rId45"/>
    <p:sldId id="302" r:id="rId46"/>
    <p:sldId id="303" r:id="rId47"/>
    <p:sldId id="304" r:id="rId48"/>
    <p:sldId id="305" r:id="rId49"/>
    <p:sldId id="306" r:id="rId50"/>
    <p:sldId id="307" r:id="rId51"/>
    <p:sldId id="308" r:id="rId52"/>
    <p:sldId id="309" r:id="rId53"/>
    <p:sldId id="310" r:id="rId54"/>
    <p:sldId id="311" r:id="rId55"/>
    <p:sldId id="312" r:id="rId56"/>
    <p:sldId id="313" r:id="rId57"/>
    <p:sldId id="314" r:id="rId58"/>
    <p:sldId id="315" r:id="rId59"/>
    <p:sldId id="316" r:id="rId60"/>
    <p:sldId id="317" r:id="rId61"/>
    <p:sldId id="318" r:id="rId62"/>
    <p:sldId id="319" r:id="rId63"/>
    <p:sldId id="320" r:id="rId64"/>
    <p:sldId id="321" r:id="rId65"/>
    <p:sldId id="322" r:id="rId66"/>
    <p:sldId id="323" r:id="rId67"/>
    <p:sldId id="324" r:id="rId68"/>
    <p:sldId id="325" r:id="rId69"/>
    <p:sldId id="326" r:id="rId70"/>
    <p:sldId id="327" r:id="rId71"/>
    <p:sldId id="328" r:id="rId72"/>
    <p:sldId id="329" r:id="rId73"/>
    <p:sldId id="330" r:id="rId74"/>
    <p:sldId id="331" r:id="rId7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3"/>
    <p:restoredTop sz="94646"/>
  </p:normalViewPr>
  <p:slideViewPr>
    <p:cSldViewPr snapToGrid="0" snapToObjects="1">
      <p:cViewPr>
        <p:scale>
          <a:sx n="90" d="100"/>
          <a:sy n="90" d="100"/>
        </p:scale>
        <p:origin x="1168"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tableStyles" Target="tableStyle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notesMaster" Target="notesMasters/notesMaster1.xml"/><Relationship Id="rId77" Type="http://schemas.openxmlformats.org/officeDocument/2006/relationships/presProps" Target="presProps.xml"/><Relationship Id="rId78" Type="http://schemas.openxmlformats.org/officeDocument/2006/relationships/viewProps" Target="viewProps.xml"/><Relationship Id="rId79" Type="http://schemas.openxmlformats.org/officeDocument/2006/relationships/theme" Target="theme/theme1.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AABAD0-7740-0946-8880-AB720B3806A6}" type="datetimeFigureOut">
              <a:rPr lang="en-US" smtClean="0"/>
              <a:t>5/25/16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25B1DEC-549B-6B45-A7B9-E7B4E97FA44A}" type="slidenum">
              <a:rPr lang="en-US" smtClean="0"/>
              <a:t>‹#›</a:t>
            </a:fld>
            <a:endParaRPr lang="en-US"/>
          </a:p>
        </p:txBody>
      </p:sp>
    </p:spTree>
    <p:extLst>
      <p:ext uri="{BB962C8B-B14F-4D97-AF65-F5344CB8AC3E}">
        <p14:creationId xmlns:p14="http://schemas.microsoft.com/office/powerpoint/2010/main" val="761966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45</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336988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 Id="rId3" Type="http://schemas.openxmlformats.org/officeDocument/2006/relationships/image" Target="../media/image4.emf"/></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emf"/></Relationships>
</file>

<file path=ppt/slideLayouts/_rels/slideLayout17.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 Id="rId3" Type="http://schemas.openxmlformats.org/officeDocument/2006/relationships/image" Target="../media/image7.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 Id="rId3" Type="http://schemas.openxmlformats.org/officeDocument/2006/relationships/image" Target="../media/image7.emf"/></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 Id="rId3" Type="http://schemas.openxmlformats.org/officeDocument/2006/relationships/image" Target="../media/image7.emf"/></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 Id="rId3" Type="http://schemas.openxmlformats.org/officeDocument/2006/relationships/image" Target="../media/image10.emf"/></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7AC8216-763F-9B40-A82A-D2DAAB2AEC49}" type="datetimeFigureOut">
              <a:rPr lang="en-US" smtClean="0"/>
              <a:t>5/25/16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419339-B748-8E40-8AC4-C9FD3EA5E232}" type="slidenum">
              <a:rPr lang="en-US" smtClean="0"/>
              <a:t>‹#›</a:t>
            </a:fld>
            <a:endParaRPr lang="en-US"/>
          </a:p>
        </p:txBody>
      </p:sp>
    </p:spTree>
    <p:extLst>
      <p:ext uri="{BB962C8B-B14F-4D97-AF65-F5344CB8AC3E}">
        <p14:creationId xmlns:p14="http://schemas.microsoft.com/office/powerpoint/2010/main" val="11163799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7AC8216-763F-9B40-A82A-D2DAAB2AEC49}" type="datetimeFigureOut">
              <a:rPr lang="en-US" smtClean="0"/>
              <a:t>5/25/16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419339-B748-8E40-8AC4-C9FD3EA5E232}" type="slidenum">
              <a:rPr lang="en-US" smtClean="0"/>
              <a:t>‹#›</a:t>
            </a:fld>
            <a:endParaRPr lang="en-US"/>
          </a:p>
        </p:txBody>
      </p:sp>
    </p:spTree>
    <p:extLst>
      <p:ext uri="{BB962C8B-B14F-4D97-AF65-F5344CB8AC3E}">
        <p14:creationId xmlns:p14="http://schemas.microsoft.com/office/powerpoint/2010/main" val="21340837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7AC8216-763F-9B40-A82A-D2DAAB2AEC49}" type="datetimeFigureOut">
              <a:rPr lang="en-US" smtClean="0"/>
              <a:t>5/25/16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419339-B748-8E40-8AC4-C9FD3EA5E232}" type="slidenum">
              <a:rPr lang="en-US" smtClean="0"/>
              <a:t>‹#›</a:t>
            </a:fld>
            <a:endParaRPr lang="en-US"/>
          </a:p>
        </p:txBody>
      </p:sp>
    </p:spTree>
    <p:extLst>
      <p:ext uri="{BB962C8B-B14F-4D97-AF65-F5344CB8AC3E}">
        <p14:creationId xmlns:p14="http://schemas.microsoft.com/office/powerpoint/2010/main" val="27331068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Presentation 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Tree>
    <p:extLst>
      <p:ext uri="{BB962C8B-B14F-4D97-AF65-F5344CB8AC3E}">
        <p14:creationId xmlns:p14="http://schemas.microsoft.com/office/powerpoint/2010/main" val="6521228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145586718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42600819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175429" y="1099041"/>
            <a:ext cx="557822" cy="354978"/>
          </a:xfrm>
          <a:prstGeom prst="rect">
            <a:avLst/>
          </a:prstGeom>
        </p:spPr>
      </p:pic>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95819636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6450933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442887926"/>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7486362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840828" y="1585310"/>
            <a:ext cx="10817770" cy="254000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7" name="Content Placeholder 5"/>
          <p:cNvSpPr>
            <a:spLocks noGrp="1"/>
          </p:cNvSpPr>
          <p:nvPr>
            <p:ph sz="quarter" idx="12"/>
          </p:nvPr>
        </p:nvSpPr>
        <p:spPr>
          <a:xfrm>
            <a:off x="840828" y="4215384"/>
            <a:ext cx="10817771" cy="219456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849353" y="264770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857300" y="314921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1220104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7AC8216-763F-9B40-A82A-D2DAAB2AEC49}" type="datetimeFigureOut">
              <a:rPr lang="en-US" smtClean="0"/>
              <a:t>5/25/16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419339-B748-8E40-8AC4-C9FD3EA5E232}" type="slidenum">
              <a:rPr lang="en-US" smtClean="0"/>
              <a:t>‹#›</a:t>
            </a:fld>
            <a:endParaRPr lang="en-US"/>
          </a:p>
        </p:txBody>
      </p:sp>
    </p:spTree>
    <p:extLst>
      <p:ext uri="{BB962C8B-B14F-4D97-AF65-F5344CB8AC3E}">
        <p14:creationId xmlns:p14="http://schemas.microsoft.com/office/powerpoint/2010/main" val="203831507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4352392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840828" y="1585310"/>
            <a:ext cx="5298965"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6" name="Content Placeholder 5"/>
          <p:cNvSpPr>
            <a:spLocks noGrp="1"/>
          </p:cNvSpPr>
          <p:nvPr>
            <p:ph sz="quarter" idx="12"/>
          </p:nvPr>
        </p:nvSpPr>
        <p:spPr>
          <a:xfrm>
            <a:off x="6358759" y="1585310"/>
            <a:ext cx="5299841" cy="4720897"/>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849354" y="2617614"/>
            <a:ext cx="5283888"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857301" y="3119121"/>
            <a:ext cx="5283888"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57182792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a:t>
            </a:r>
            <a:endParaRPr lang="en-US" dirty="0"/>
          </a:p>
        </p:txBody>
      </p:sp>
      <p:sp>
        <p:nvSpPr>
          <p:cNvPr id="16" name="Content Placeholder 3"/>
          <p:cNvSpPr>
            <a:spLocks noGrp="1"/>
          </p:cNvSpPr>
          <p:nvPr>
            <p:ph sz="quarter" idx="10" hasCustomPrompt="1"/>
          </p:nvPr>
        </p:nvSpPr>
        <p:spPr>
          <a:xfrm>
            <a:off x="840828" y="1585310"/>
            <a:ext cx="10817770"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19" name="Text Placeholder 13"/>
          <p:cNvSpPr>
            <a:spLocks noGrp="1"/>
          </p:cNvSpPr>
          <p:nvPr>
            <p:ph type="body" sz="quarter" idx="12" hasCustomPrompt="1"/>
          </p:nvPr>
        </p:nvSpPr>
        <p:spPr>
          <a:xfrm>
            <a:off x="843334" y="265372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851281" y="315523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010986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5734174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solidFill>
            <a:schemeClr val="tx2"/>
          </a:solidFill>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5742540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LOCAL</a:t>
            </a:r>
          </a:p>
        </p:txBody>
      </p:sp>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183954" y="1074821"/>
            <a:ext cx="528112" cy="403418"/>
          </a:xfrm>
          <a:prstGeom prst="rect">
            <a:avLst/>
          </a:prstGeom>
        </p:spPr>
      </p:pic>
      <p:sp>
        <p:nvSpPr>
          <p:cNvPr id="9"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3445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88729900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7AC8216-763F-9B40-A82A-D2DAAB2AEC49}" type="datetimeFigureOut">
              <a:rPr lang="en-US" smtClean="0"/>
              <a:t>5/25/16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419339-B748-8E40-8AC4-C9FD3EA5E232}" type="slidenum">
              <a:rPr lang="en-US" smtClean="0"/>
              <a:t>‹#›</a:t>
            </a:fld>
            <a:endParaRPr lang="en-US"/>
          </a:p>
        </p:txBody>
      </p:sp>
    </p:spTree>
    <p:extLst>
      <p:ext uri="{BB962C8B-B14F-4D97-AF65-F5344CB8AC3E}">
        <p14:creationId xmlns:p14="http://schemas.microsoft.com/office/powerpoint/2010/main" val="13023958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7AC8216-763F-9B40-A82A-D2DAAB2AEC49}" type="datetimeFigureOut">
              <a:rPr lang="en-US" smtClean="0"/>
              <a:t>5/25/16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419339-B748-8E40-8AC4-C9FD3EA5E232}" type="slidenum">
              <a:rPr lang="en-US" smtClean="0"/>
              <a:t>‹#›</a:t>
            </a:fld>
            <a:endParaRPr lang="en-US"/>
          </a:p>
        </p:txBody>
      </p:sp>
    </p:spTree>
    <p:extLst>
      <p:ext uri="{BB962C8B-B14F-4D97-AF65-F5344CB8AC3E}">
        <p14:creationId xmlns:p14="http://schemas.microsoft.com/office/powerpoint/2010/main" val="655479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7AC8216-763F-9B40-A82A-D2DAAB2AEC49}" type="datetimeFigureOut">
              <a:rPr lang="en-US" smtClean="0"/>
              <a:t>5/25/16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419339-B748-8E40-8AC4-C9FD3EA5E232}" type="slidenum">
              <a:rPr lang="en-US" smtClean="0"/>
              <a:t>‹#›</a:t>
            </a:fld>
            <a:endParaRPr lang="en-US"/>
          </a:p>
        </p:txBody>
      </p:sp>
    </p:spTree>
    <p:extLst>
      <p:ext uri="{BB962C8B-B14F-4D97-AF65-F5344CB8AC3E}">
        <p14:creationId xmlns:p14="http://schemas.microsoft.com/office/powerpoint/2010/main" val="59906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7AC8216-763F-9B40-A82A-D2DAAB2AEC49}" type="datetimeFigureOut">
              <a:rPr lang="en-US" smtClean="0"/>
              <a:t>5/25/16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419339-B748-8E40-8AC4-C9FD3EA5E232}" type="slidenum">
              <a:rPr lang="en-US" smtClean="0"/>
              <a:t>‹#›</a:t>
            </a:fld>
            <a:endParaRPr lang="en-US"/>
          </a:p>
        </p:txBody>
      </p:sp>
    </p:spTree>
    <p:extLst>
      <p:ext uri="{BB962C8B-B14F-4D97-AF65-F5344CB8AC3E}">
        <p14:creationId xmlns:p14="http://schemas.microsoft.com/office/powerpoint/2010/main" val="19003210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AC8216-763F-9B40-A82A-D2DAAB2AEC49}" type="datetimeFigureOut">
              <a:rPr lang="en-US" smtClean="0"/>
              <a:t>5/25/16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419339-B748-8E40-8AC4-C9FD3EA5E232}" type="slidenum">
              <a:rPr lang="en-US" smtClean="0"/>
              <a:t>‹#›</a:t>
            </a:fld>
            <a:endParaRPr lang="en-US"/>
          </a:p>
        </p:txBody>
      </p:sp>
    </p:spTree>
    <p:extLst>
      <p:ext uri="{BB962C8B-B14F-4D97-AF65-F5344CB8AC3E}">
        <p14:creationId xmlns:p14="http://schemas.microsoft.com/office/powerpoint/2010/main" val="13194084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7AC8216-763F-9B40-A82A-D2DAAB2AEC49}" type="datetimeFigureOut">
              <a:rPr lang="en-US" smtClean="0"/>
              <a:t>5/25/16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419339-B748-8E40-8AC4-C9FD3EA5E232}" type="slidenum">
              <a:rPr lang="en-US" smtClean="0"/>
              <a:t>‹#›</a:t>
            </a:fld>
            <a:endParaRPr lang="en-US"/>
          </a:p>
        </p:txBody>
      </p:sp>
    </p:spTree>
    <p:extLst>
      <p:ext uri="{BB962C8B-B14F-4D97-AF65-F5344CB8AC3E}">
        <p14:creationId xmlns:p14="http://schemas.microsoft.com/office/powerpoint/2010/main" val="3825037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7AC8216-763F-9B40-A82A-D2DAAB2AEC49}" type="datetimeFigureOut">
              <a:rPr lang="en-US" smtClean="0"/>
              <a:t>5/25/16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419339-B748-8E40-8AC4-C9FD3EA5E232}" type="slidenum">
              <a:rPr lang="en-US" smtClean="0"/>
              <a:t>‹#›</a:t>
            </a:fld>
            <a:endParaRPr lang="en-US"/>
          </a:p>
        </p:txBody>
      </p:sp>
    </p:spTree>
    <p:extLst>
      <p:ext uri="{BB962C8B-B14F-4D97-AF65-F5344CB8AC3E}">
        <p14:creationId xmlns:p14="http://schemas.microsoft.com/office/powerpoint/2010/main" val="1322323726"/>
      </p:ext>
    </p:extLst>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theme" Target="../theme/theme1.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7AC8216-763F-9B40-A82A-D2DAAB2AEC49}" type="datetimeFigureOut">
              <a:rPr lang="en-US" smtClean="0"/>
              <a:t>5/25/16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419339-B748-8E40-8AC4-C9FD3EA5E232}" type="slidenum">
              <a:rPr lang="en-US" smtClean="0"/>
              <a:t>‹#›</a:t>
            </a:fld>
            <a:endParaRPr lang="en-US"/>
          </a:p>
        </p:txBody>
      </p:sp>
    </p:spTree>
    <p:extLst>
      <p:ext uri="{BB962C8B-B14F-4D97-AF65-F5344CB8AC3E}">
        <p14:creationId xmlns:p14="http://schemas.microsoft.com/office/powerpoint/2010/main" val="99618604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Chef</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3197342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File</a:t>
            </a:r>
            <a:endParaRPr lang="en-US" dirty="0"/>
          </a:p>
        </p:txBody>
      </p:sp>
      <p:sp>
        <p:nvSpPr>
          <p:cNvPr id="3" name="Content Placeholder 2"/>
          <p:cNvSpPr>
            <a:spLocks noGrp="1"/>
          </p:cNvSpPr>
          <p:nvPr>
            <p:ph sz="quarter" idx="10"/>
          </p:nvPr>
        </p:nvSpPr>
        <p:spPr/>
        <p:txBody>
          <a:bodyPr/>
          <a:lstStyle/>
          <a:p>
            <a:r>
              <a:rPr lang="en-US" dirty="0"/>
              <a:t>file "/</a:t>
            </a:r>
            <a:r>
              <a:rPr lang="en-US" dirty="0" err="1"/>
              <a:t>etc</a:t>
            </a:r>
            <a:r>
              <a:rPr lang="en-US" dirty="0"/>
              <a:t>/</a:t>
            </a:r>
            <a:r>
              <a:rPr lang="en-US" dirty="0" err="1"/>
              <a:t>motd</a:t>
            </a:r>
            <a:r>
              <a:rPr lang="en-US" dirty="0"/>
              <a:t>" do</a:t>
            </a:r>
          </a:p>
          <a:p>
            <a:r>
              <a:rPr lang="en-US" dirty="0"/>
              <a:t>  content "This company is the property ..."</a:t>
            </a:r>
          </a:p>
          <a:p>
            <a:r>
              <a:rPr lang="en-US" dirty="0"/>
              <a:t>end</a:t>
            </a:r>
          </a:p>
        </p:txBody>
      </p:sp>
      <p:sp>
        <p:nvSpPr>
          <p:cNvPr id="4" name="Content Placeholder 3"/>
          <p:cNvSpPr>
            <a:spLocks noGrp="1"/>
          </p:cNvSpPr>
          <p:nvPr>
            <p:ph sz="quarter" idx="12"/>
          </p:nvPr>
        </p:nvSpPr>
        <p:spPr/>
        <p:txBody>
          <a:bodyPr/>
          <a:lstStyle/>
          <a:p>
            <a:r>
              <a:rPr lang="en-US" dirty="0" smtClean="0"/>
              <a:t>The file name "/</a:t>
            </a:r>
            <a:r>
              <a:rPr lang="en-US" dirty="0" err="1" smtClean="0"/>
              <a:t>etc</a:t>
            </a:r>
            <a:r>
              <a:rPr lang="en-US" dirty="0" smtClean="0"/>
              <a:t>/</a:t>
            </a:r>
            <a:r>
              <a:rPr lang="en-US" dirty="0" err="1" smtClean="0"/>
              <a:t>motd</a:t>
            </a:r>
            <a:r>
              <a:rPr lang="en-US" dirty="0" smtClean="0"/>
              <a:t>" is created with content </a:t>
            </a:r>
            <a:r>
              <a:rPr lang="en-US" dirty="0"/>
              <a:t>"This company is the property ..."</a:t>
            </a:r>
          </a:p>
          <a:p>
            <a:endParaRPr lang="en-US" dirty="0"/>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462139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File</a:t>
            </a:r>
            <a:endParaRPr lang="en-US" dirty="0"/>
          </a:p>
        </p:txBody>
      </p:sp>
      <p:sp>
        <p:nvSpPr>
          <p:cNvPr id="3" name="Content Placeholder 2"/>
          <p:cNvSpPr>
            <a:spLocks noGrp="1"/>
          </p:cNvSpPr>
          <p:nvPr>
            <p:ph sz="quarter" idx="10"/>
          </p:nvPr>
        </p:nvSpPr>
        <p:spPr/>
        <p:txBody>
          <a:bodyPr/>
          <a:lstStyle/>
          <a:p>
            <a:r>
              <a:rPr lang="en-US" dirty="0"/>
              <a:t>file </a:t>
            </a:r>
            <a:r>
              <a:rPr lang="en-US" dirty="0" smtClean="0"/>
              <a:t>"/</a:t>
            </a:r>
            <a:r>
              <a:rPr lang="en-US" dirty="0" err="1"/>
              <a:t>etc</a:t>
            </a:r>
            <a:r>
              <a:rPr lang="en-US" dirty="0"/>
              <a:t>/</a:t>
            </a:r>
            <a:r>
              <a:rPr lang="en-US" dirty="0" err="1"/>
              <a:t>motd</a:t>
            </a:r>
            <a:r>
              <a:rPr lang="en-US" dirty="0"/>
              <a:t>" do</a:t>
            </a:r>
          </a:p>
          <a:p>
            <a:r>
              <a:rPr lang="en-US" dirty="0"/>
              <a:t> </a:t>
            </a:r>
            <a:r>
              <a:rPr lang="en-US" dirty="0" smtClean="0"/>
              <a:t> action :delete</a:t>
            </a:r>
            <a:endParaRPr lang="en-US" dirty="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file name "/</a:t>
            </a:r>
            <a:r>
              <a:rPr lang="en-US" dirty="0" err="1" smtClean="0"/>
              <a:t>etc</a:t>
            </a:r>
            <a:r>
              <a:rPr lang="en-US" dirty="0" smtClean="0"/>
              <a:t>/</a:t>
            </a:r>
            <a:r>
              <a:rPr lang="en-US" dirty="0" err="1" smtClean="0"/>
              <a:t>motd</a:t>
            </a:r>
            <a:r>
              <a:rPr lang="en-US" dirty="0" smtClean="0"/>
              <a:t>" is deleted.</a:t>
            </a:r>
            <a:endParaRPr lang="en-US" dirty="0"/>
          </a:p>
          <a:p>
            <a:endParaRPr lang="en-US" dirty="0"/>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14757568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Let's try out execute</a:t>
            </a:r>
            <a:endParaRPr lang="en-US" dirty="0"/>
          </a:p>
        </p:txBody>
      </p:sp>
      <p:sp>
        <p:nvSpPr>
          <p:cNvPr id="3" name="Content Placeholder 2"/>
          <p:cNvSpPr>
            <a:spLocks noGrp="1"/>
          </p:cNvSpPr>
          <p:nvPr>
            <p:ph sz="quarter" idx="10"/>
          </p:nvPr>
        </p:nvSpPr>
        <p:spPr/>
        <p:txBody>
          <a:bodyPr>
            <a:noAutofit/>
          </a:bodyPr>
          <a:lstStyle/>
          <a:p>
            <a:r>
              <a:rPr lang="en-US" sz="1800" dirty="0"/>
              <a:t>Usage: chef-apply [RECIPE_FILE] [-e RECIPE_TEXT] [-s]</a:t>
            </a:r>
          </a:p>
          <a:p>
            <a:r>
              <a:rPr lang="en-US" sz="1800" dirty="0"/>
              <a:t>        --[no-]color                 Use colored output, defaults to enabled</a:t>
            </a:r>
          </a:p>
          <a:p>
            <a:r>
              <a:rPr lang="en-US" sz="1800" dirty="0"/>
              <a:t>    -e, --execute RECIPE_TEXT        Execute resources supplied in a string</a:t>
            </a:r>
          </a:p>
          <a:p>
            <a:r>
              <a:rPr lang="en-US" sz="1800" dirty="0"/>
              <a:t>    -l, --</a:t>
            </a:r>
            <a:r>
              <a:rPr lang="en-US" sz="1800" dirty="0" err="1"/>
              <a:t>log_level</a:t>
            </a:r>
            <a:r>
              <a:rPr lang="en-US" sz="1800" dirty="0"/>
              <a:t> LEVEL            Set the log level (debug, info, warn, error, fatal)</a:t>
            </a:r>
          </a:p>
          <a:p>
            <a:r>
              <a:rPr lang="en-US" sz="1800" dirty="0"/>
              <a:t>    -s, --</a:t>
            </a:r>
            <a:r>
              <a:rPr lang="en-US" sz="1800" dirty="0" err="1"/>
              <a:t>stdin</a:t>
            </a:r>
            <a:r>
              <a:rPr lang="en-US" sz="1800" dirty="0"/>
              <a:t>                      Execute resources read from STDIN</a:t>
            </a:r>
          </a:p>
          <a:p>
            <a:r>
              <a:rPr lang="en-US" sz="1800" dirty="0"/>
              <a:t>    -v, --version                    Show chef version</a:t>
            </a:r>
          </a:p>
          <a:p>
            <a:r>
              <a:rPr lang="en-US" sz="1800" dirty="0"/>
              <a:t>    -W, --why-run                    Enable </a:t>
            </a:r>
            <a:r>
              <a:rPr lang="en-US" sz="1800" dirty="0" err="1"/>
              <a:t>whyrun</a:t>
            </a:r>
            <a:r>
              <a:rPr lang="en-US" sz="1800" dirty="0"/>
              <a:t> mode</a:t>
            </a:r>
          </a:p>
          <a:p>
            <a:r>
              <a:rPr lang="en-US" sz="1800" dirty="0"/>
              <a:t>    -h, --help                       Show this message</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6" name="Rectangle 5"/>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1422496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Installing nano</a:t>
            </a:r>
            <a:endParaRPr lang="en-US" dirty="0"/>
          </a:p>
        </p:txBody>
      </p:sp>
      <p:sp>
        <p:nvSpPr>
          <p:cNvPr id="3" name="Content Placeholder 2"/>
          <p:cNvSpPr>
            <a:spLocks noGrp="1"/>
          </p:cNvSpPr>
          <p:nvPr>
            <p:ph sz="quarter" idx="10"/>
          </p:nvPr>
        </p:nvSpPr>
        <p:spPr/>
        <p:txBody>
          <a:bodyPr>
            <a:noAutofit/>
          </a:bodyPr>
          <a:lstStyle/>
          <a:p>
            <a:r>
              <a:rPr lang="en-US" sz="1800" dirty="0"/>
              <a:t>Recipe: (chef-apply cookbook)::(chef-apply recipe)</a:t>
            </a:r>
          </a:p>
          <a:p>
            <a:r>
              <a:rPr lang="en-US" sz="1800" dirty="0"/>
              <a:t>  * </a:t>
            </a:r>
            <a:r>
              <a:rPr lang="en-US" sz="1800" dirty="0" err="1"/>
              <a:t>yum_package</a:t>
            </a:r>
            <a:r>
              <a:rPr lang="en-US" sz="1800" dirty="0"/>
              <a:t>[nano] action install</a:t>
            </a:r>
          </a:p>
          <a:p>
            <a:r>
              <a:rPr lang="en-US" sz="1800"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-e "package 'nano'"</a:t>
            </a:r>
            <a:endParaRPr lang="en-US" dirty="0"/>
          </a:p>
        </p:txBody>
      </p:sp>
      <p:sp>
        <p:nvSpPr>
          <p:cNvPr id="6" name="Rectangle 5"/>
          <p:cNvSpPr/>
          <p:nvPr/>
        </p:nvSpPr>
        <p:spPr bwMode="auto">
          <a:xfrm>
            <a:off x="840425" y="207438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782015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Hello, World?</a:t>
            </a:r>
            <a:endParaRPr lang="en-US" dirty="0"/>
          </a:p>
        </p:txBody>
      </p:sp>
      <p:sp>
        <p:nvSpPr>
          <p:cNvPr id="3" name="Text Placeholder 2"/>
          <p:cNvSpPr>
            <a:spLocks noGrp="1"/>
          </p:cNvSpPr>
          <p:nvPr>
            <p:ph type="body" sz="quarter" idx="10"/>
          </p:nvPr>
        </p:nvSpPr>
        <p:spPr/>
        <p:txBody>
          <a:bodyPr/>
          <a:lstStyle/>
          <a:p>
            <a:r>
              <a:rPr lang="en-US" dirty="0" smtClean="0"/>
              <a:t>Create a recipe file that defines the policy: </a:t>
            </a:r>
          </a:p>
          <a:p>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342900" indent="-342900">
              <a:buFont typeface="+mj-lt"/>
              <a:buAutoNum type="arabicPeriod"/>
            </a:pPr>
            <a:endParaRPr lang="en-US" dirty="0" smtClean="0"/>
          </a:p>
          <a:p>
            <a:pPr marL="342900" indent="-342900">
              <a:buFont typeface="+mj-lt"/>
              <a:buAutoNum type="arabicPeriod"/>
            </a:pPr>
            <a:endParaRPr lang="en-US" dirty="0"/>
          </a:p>
        </p:txBody>
      </p:sp>
      <p:sp>
        <p:nvSpPr>
          <p:cNvPr id="4" name="Content Placeholder 3"/>
          <p:cNvSpPr>
            <a:spLocks noGrp="1"/>
          </p:cNvSpPr>
          <p:nvPr>
            <p:ph sz="quarter" idx="11"/>
          </p:nvPr>
        </p:nvSpPr>
        <p:spPr/>
        <p:txBody>
          <a:bodyPr>
            <a:normAutofit lnSpcReduction="10000"/>
          </a:bodyPr>
          <a:lstStyle/>
          <a:p>
            <a:r>
              <a:rPr lang="en-US" dirty="0" smtClean="0"/>
              <a:t>I heard Chef is written in Ruby. If that's the case its required that we write a quick "Hello, world!" application.</a:t>
            </a:r>
            <a:endParaRPr lang="en-US" dirty="0"/>
          </a:p>
        </p:txBody>
      </p:sp>
    </p:spTree>
    <p:extLst>
      <p:ext uri="{BB962C8B-B14F-4D97-AF65-F5344CB8AC3E}">
        <p14:creationId xmlns:p14="http://schemas.microsoft.com/office/powerpoint/2010/main" val="10151563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source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40" name="TextBox 3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5224291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source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2654712" y="3146323"/>
            <a:ext cx="801731" cy="1893192"/>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30" name="TextBox 2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15531717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source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4041625" y="3138641"/>
            <a:ext cx="893854" cy="184461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cxnSp>
        <p:nvCxnSpPr>
          <p:cNvPr id="25" name="Straight Connector 2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14938057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source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4671939" y="3615573"/>
            <a:ext cx="3003390" cy="1353522"/>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617046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source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6424909" y="4145779"/>
            <a:ext cx="914400" cy="914400"/>
          </a:xfrm>
          <a:prstGeom prst="rect">
            <a:avLst/>
          </a:prstGeom>
        </p:spPr>
        <p:txBody>
          <a:bodyPr vert="horz" wrap="none" lIns="91440" tIns="91440" rIns="91440" bIns="91440" rtlCol="0" anchor="ctr">
            <a:noAutofit/>
          </a:bodyPr>
          <a:lstStyle/>
          <a:p>
            <a:pPr algn="ctr"/>
            <a:r>
              <a:rPr lang="en-US" sz="5400" dirty="0" smtClean="0"/>
              <a:t>?</a:t>
            </a:r>
          </a:p>
        </p:txBody>
      </p:sp>
    </p:spTree>
    <p:extLst>
      <p:ext uri="{BB962C8B-B14F-4D97-AF65-F5344CB8AC3E}">
        <p14:creationId xmlns:p14="http://schemas.microsoft.com/office/powerpoint/2010/main" val="120377691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Learning Chef</a:t>
            </a:r>
            <a:endParaRPr lang="en-US" dirty="0"/>
          </a:p>
        </p:txBody>
      </p:sp>
      <p:sp>
        <p:nvSpPr>
          <p:cNvPr id="3" name="Content Placeholder 2"/>
          <p:cNvSpPr>
            <a:spLocks noGrp="1"/>
          </p:cNvSpPr>
          <p:nvPr>
            <p:ph type="subTitle" idx="1"/>
          </p:nvPr>
        </p:nvSpPr>
        <p:spPr/>
        <p:txBody>
          <a:bodyPr/>
          <a:lstStyle/>
          <a:p>
            <a:r>
              <a:rPr lang="en-US" dirty="0" smtClean="0"/>
              <a:t>The best way to learn Chef is to use Chef.</a:t>
            </a:r>
            <a:endParaRPr lang="en-US" dirty="0"/>
          </a:p>
        </p:txBody>
      </p:sp>
    </p:spTree>
    <p:extLst>
      <p:ext uri="{BB962C8B-B14F-4D97-AF65-F5344CB8AC3E}">
        <p14:creationId xmlns:p14="http://schemas.microsoft.com/office/powerpoint/2010/main" val="3310875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2260314" y="2629588"/>
            <a:ext cx="8230599" cy="3605702"/>
          </a:xfrm>
        </p:spPr>
        <p:txBody>
          <a:bodyPr>
            <a:noAutofit/>
          </a:bodyPr>
          <a:lstStyle/>
          <a:p>
            <a:r>
              <a:rPr lang="en-US" sz="2400" b="1" dirty="0" smtClean="0"/>
              <a:t>Read </a:t>
            </a:r>
            <a:r>
              <a:rPr lang="en-US" sz="2400" dirty="0" smtClean="0"/>
              <a:t>http://</a:t>
            </a:r>
            <a:r>
              <a:rPr lang="en-US" sz="2400" dirty="0" err="1" smtClean="0"/>
              <a:t>docs.chef.io</a:t>
            </a:r>
            <a:r>
              <a:rPr lang="en-US" sz="2400" dirty="0" smtClean="0"/>
              <a:t>/chef/</a:t>
            </a:r>
            <a:r>
              <a:rPr lang="en-US" sz="2400" dirty="0" err="1" smtClean="0"/>
              <a:t>resources.html#file</a:t>
            </a:r>
            <a:endParaRPr lang="en-US" sz="2400" dirty="0" smtClean="0">
              <a:solidFill>
                <a:schemeClr val="tx1"/>
              </a:solidFill>
            </a:endParaRPr>
          </a:p>
          <a:p>
            <a:endParaRPr lang="en-US" sz="2400" b="1" dirty="0" smtClean="0">
              <a:solidFill>
                <a:schemeClr val="tx1"/>
              </a:solidFill>
            </a:endParaRPr>
          </a:p>
          <a:p>
            <a:r>
              <a:rPr lang="en-US" sz="2400" b="1" dirty="0" smtClean="0">
                <a:solidFill>
                  <a:schemeClr val="tx1"/>
                </a:solidFill>
              </a:rPr>
              <a:t>Discover the file resource's:</a:t>
            </a:r>
          </a:p>
          <a:p>
            <a:pPr marL="800082" lvl="1" indent="-342900" algn="l">
              <a:buFontTx/>
              <a:buChar char="•"/>
            </a:pPr>
            <a:r>
              <a:rPr lang="en-US" sz="2000" dirty="0" smtClean="0">
                <a:solidFill>
                  <a:schemeClr val="tx1"/>
                </a:solidFill>
              </a:rPr>
              <a:t>default action</a:t>
            </a:r>
          </a:p>
          <a:p>
            <a:pPr marL="800082" lvl="1" indent="-342900" algn="l">
              <a:buFontTx/>
              <a:buChar char="•"/>
            </a:pPr>
            <a:r>
              <a:rPr lang="en-US" sz="2000" dirty="0" smtClean="0">
                <a:solidFill>
                  <a:schemeClr val="tx1"/>
                </a:solidFill>
              </a:rPr>
              <a:t>default values for </a:t>
            </a:r>
            <a:r>
              <a:rPr lang="en-US" sz="2000" dirty="0" smtClean="0">
                <a:solidFill>
                  <a:schemeClr val="tx1"/>
                </a:solidFill>
                <a:latin typeface="Inconsolata"/>
                <a:cs typeface="Inconsolata"/>
              </a:rPr>
              <a:t>mode</a:t>
            </a:r>
            <a:r>
              <a:rPr lang="en-US" sz="2000" dirty="0" smtClean="0">
                <a:solidFill>
                  <a:schemeClr val="tx1"/>
                </a:solidFill>
              </a:rPr>
              <a:t>, </a:t>
            </a:r>
            <a:r>
              <a:rPr lang="en-US" sz="2000" dirty="0" smtClean="0">
                <a:solidFill>
                  <a:schemeClr val="tx1"/>
                </a:solidFill>
                <a:latin typeface="Inconsolata"/>
                <a:cs typeface="Inconsolata"/>
              </a:rPr>
              <a:t>owner</a:t>
            </a:r>
            <a:r>
              <a:rPr lang="en-US" sz="2000" dirty="0" smtClean="0">
                <a:solidFill>
                  <a:schemeClr val="tx1"/>
                </a:solidFill>
              </a:rPr>
              <a:t>, and </a:t>
            </a:r>
            <a:r>
              <a:rPr lang="en-US" sz="2000" dirty="0" smtClean="0">
                <a:solidFill>
                  <a:schemeClr val="tx1"/>
                </a:solidFill>
                <a:latin typeface="Inconsolata"/>
                <a:cs typeface="Inconsolata"/>
              </a:rPr>
              <a:t>group</a:t>
            </a:r>
            <a:r>
              <a:rPr lang="en-US" sz="2000" dirty="0" smtClean="0">
                <a:solidFill>
                  <a:schemeClr val="tx1"/>
                </a:solidFill>
              </a:rPr>
              <a:t>.</a:t>
            </a:r>
            <a:endParaRPr lang="en-US" sz="2000" dirty="0" smtClean="0"/>
          </a:p>
          <a:p>
            <a:endParaRPr lang="en-US" sz="2400" b="1" dirty="0" smtClean="0"/>
          </a:p>
          <a:p>
            <a:r>
              <a:rPr lang="en-US" sz="2400" b="1" dirty="0" smtClean="0"/>
              <a:t>Update the </a:t>
            </a:r>
            <a:r>
              <a:rPr lang="en-US" sz="2400" b="1" dirty="0" smtClean="0">
                <a:latin typeface="Inconsolata"/>
                <a:cs typeface="Inconsolata"/>
              </a:rPr>
              <a:t>file</a:t>
            </a:r>
            <a:r>
              <a:rPr lang="en-US" sz="2400" b="1" dirty="0" smtClean="0"/>
              <a:t> policy in "</a:t>
            </a:r>
            <a:r>
              <a:rPr lang="en-US" sz="2400" b="1" dirty="0" err="1" smtClean="0"/>
              <a:t>hello.rb</a:t>
            </a:r>
            <a:r>
              <a:rPr lang="en-US" sz="2400" b="1" dirty="0" smtClean="0"/>
              <a:t>" to:</a:t>
            </a:r>
            <a:endParaRPr lang="en-US" sz="2400" b="1" dirty="0" smtClean="0">
              <a:solidFill>
                <a:srgbClr val="3E4346"/>
              </a:solidFill>
            </a:endParaRPr>
          </a:p>
          <a:p>
            <a:pPr lvl="1" algn="l"/>
            <a:r>
              <a:rPr lang="en-US" sz="2000" dirty="0" smtClean="0">
                <a:solidFill>
                  <a:srgbClr val="3E4346"/>
                </a:solidFill>
              </a:rPr>
              <a:t>The </a:t>
            </a:r>
            <a:r>
              <a:rPr lang="en-US" sz="2000" dirty="0" smtClean="0">
                <a:solidFill>
                  <a:srgbClr val="3E4346"/>
                </a:solidFill>
                <a:cs typeface="Inconsolata"/>
              </a:rPr>
              <a:t>file</a:t>
            </a:r>
            <a:r>
              <a:rPr lang="en-US" sz="2000" dirty="0" smtClean="0">
                <a:solidFill>
                  <a:srgbClr val="3E4346"/>
                </a:solidFill>
              </a:rPr>
              <a:t> named </a:t>
            </a:r>
            <a:r>
              <a:rPr lang="en-US" sz="2000" dirty="0" smtClean="0">
                <a:solidFill>
                  <a:srgbClr val="3E4346"/>
                </a:solidFill>
                <a:cs typeface="Inconsolata"/>
              </a:rPr>
              <a:t>"</a:t>
            </a:r>
            <a:r>
              <a:rPr lang="en-US" sz="2000" dirty="0" err="1" smtClean="0">
                <a:solidFill>
                  <a:srgbClr val="3E4346"/>
                </a:solidFill>
                <a:cs typeface="Inconsolata"/>
              </a:rPr>
              <a:t>hello.txt</a:t>
            </a:r>
            <a:r>
              <a:rPr lang="en-US" sz="2000" dirty="0" smtClean="0">
                <a:solidFill>
                  <a:srgbClr val="3E4346"/>
                </a:solidFill>
                <a:cs typeface="Inconsolata"/>
              </a:rPr>
              <a:t>" </a:t>
            </a:r>
            <a:r>
              <a:rPr lang="en-US" sz="2000" dirty="0" smtClean="0">
                <a:solidFill>
                  <a:srgbClr val="3E4346"/>
                </a:solidFill>
              </a:rPr>
              <a:t>should be </a:t>
            </a:r>
            <a:r>
              <a:rPr lang="en-US" sz="2000" dirty="0" smtClean="0">
                <a:solidFill>
                  <a:srgbClr val="3E4346"/>
                </a:solidFill>
                <a:cs typeface="Inconsolata"/>
              </a:rPr>
              <a:t>created</a:t>
            </a:r>
            <a:r>
              <a:rPr lang="en-US" sz="2000" dirty="0" smtClean="0">
                <a:solidFill>
                  <a:srgbClr val="3E4346"/>
                </a:solidFill>
              </a:rPr>
              <a:t> with the </a:t>
            </a:r>
            <a:r>
              <a:rPr lang="en-US" sz="2000" dirty="0" smtClean="0">
                <a:solidFill>
                  <a:srgbClr val="3E4346"/>
                </a:solidFill>
                <a:cs typeface="Inconsolata"/>
              </a:rPr>
              <a:t>content</a:t>
            </a:r>
            <a:r>
              <a:rPr lang="en-US" sz="2000" b="1" dirty="0" smtClean="0">
                <a:solidFill>
                  <a:srgbClr val="3E4346"/>
                </a:solidFill>
              </a:rPr>
              <a:t> </a:t>
            </a:r>
            <a:r>
              <a:rPr lang="en-US" sz="2000" dirty="0" smtClean="0">
                <a:solidFill>
                  <a:srgbClr val="3E4346"/>
                </a:solidFill>
              </a:rPr>
              <a:t>"Hello, world!", </a:t>
            </a:r>
            <a:r>
              <a:rPr lang="en-US" sz="2000" dirty="0" smtClean="0">
                <a:solidFill>
                  <a:srgbClr val="3E4346"/>
                </a:solidFill>
                <a:cs typeface="Inconsolata"/>
              </a:rPr>
              <a:t>mode</a:t>
            </a:r>
            <a:r>
              <a:rPr lang="en-US" sz="2000" dirty="0" smtClean="0">
                <a:solidFill>
                  <a:srgbClr val="3E4346"/>
                </a:solidFill>
              </a:rPr>
              <a:t> "0644", </a:t>
            </a:r>
            <a:r>
              <a:rPr lang="en-US" sz="2000" dirty="0" smtClean="0">
                <a:solidFill>
                  <a:srgbClr val="3E4346"/>
                </a:solidFill>
                <a:cs typeface="Inconsolata"/>
              </a:rPr>
              <a:t>owner</a:t>
            </a:r>
            <a:r>
              <a:rPr lang="en-US" sz="2000" dirty="0" smtClean="0">
                <a:solidFill>
                  <a:srgbClr val="3E4346"/>
                </a:solidFill>
              </a:rPr>
              <a:t> is "root", and </a:t>
            </a:r>
            <a:r>
              <a:rPr lang="en-US" sz="2000" dirty="0" smtClean="0">
                <a:solidFill>
                  <a:srgbClr val="3E4346"/>
                </a:solidFill>
                <a:cs typeface="Inconsolata"/>
              </a:rPr>
              <a:t>group</a:t>
            </a:r>
            <a:r>
              <a:rPr lang="en-US" sz="2000" dirty="0" smtClean="0">
                <a:solidFill>
                  <a:srgbClr val="3E4346"/>
                </a:solidFill>
              </a:rPr>
              <a:t> is "root"</a:t>
            </a:r>
          </a:p>
          <a:p>
            <a:endParaRPr lang="en-US" sz="2400" dirty="0">
              <a:solidFill>
                <a:srgbClr val="3E4346"/>
              </a:solidFill>
            </a:endParaRPr>
          </a:p>
        </p:txBody>
      </p:sp>
    </p:spTree>
    <p:extLst>
      <p:ext uri="{BB962C8B-B14F-4D97-AF65-F5344CB8AC3E}">
        <p14:creationId xmlns:p14="http://schemas.microsoft.com/office/powerpoint/2010/main" val="73670584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updated file resource</a:t>
            </a:r>
            <a:endParaRPr lang="en-US" dirty="0"/>
          </a:p>
        </p:txBody>
      </p:sp>
      <p:sp>
        <p:nvSpPr>
          <p:cNvPr id="3" name="Content Placeholder 2"/>
          <p:cNvSpPr>
            <a:spLocks noGrp="1"/>
          </p:cNvSpPr>
          <p:nvPr>
            <p:ph sz="quarter" idx="10"/>
          </p:nvPr>
        </p:nvSpPr>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p>
          <a:p>
            <a:r>
              <a:rPr lang="en-US" dirty="0"/>
              <a:t>end</a:t>
            </a:r>
          </a:p>
        </p:txBody>
      </p:sp>
      <p:sp>
        <p:nvSpPr>
          <p:cNvPr id="4" name="Text Placeholder 3"/>
          <p:cNvSpPr>
            <a:spLocks noGrp="1"/>
          </p:cNvSpPr>
          <p:nvPr>
            <p:ph type="body" sz="quarter" idx="11"/>
          </p:nvPr>
        </p:nvSpPr>
        <p:spPr/>
        <p:txBody>
          <a:bodyPr>
            <a:normAutofit fontScale="55000" lnSpcReduction="20000"/>
          </a:bodyPr>
          <a:lstStyle/>
          <a:p>
            <a:pPr>
              <a:lnSpc>
                <a:spcPct val="120000"/>
              </a:lnSpc>
            </a:pPr>
            <a:r>
              <a:rPr lang="en-US" dirty="0" err="1" smtClean="0"/>
              <a:t>hello.rb</a:t>
            </a:r>
            <a:endParaRPr lang="en-US" dirty="0"/>
          </a:p>
        </p:txBody>
      </p:sp>
      <p:sp>
        <p:nvSpPr>
          <p:cNvPr id="5" name="Content Placeholder 4"/>
          <p:cNvSpPr>
            <a:spLocks noGrp="1"/>
          </p:cNvSpPr>
          <p:nvPr>
            <p:ph sz="quarter" idx="12"/>
          </p:nvPr>
        </p:nvSpPr>
        <p:spPr/>
        <p:txBody>
          <a:bodyPr>
            <a:normAutofit/>
          </a:bodyPr>
          <a:lstStyle/>
          <a:p>
            <a:r>
              <a:rPr lang="en-US" sz="2800" dirty="0" smtClean="0"/>
              <a:t>The default action is to create (not necessary to define it).</a:t>
            </a:r>
          </a:p>
          <a:p>
            <a:endParaRPr lang="en-US" sz="2800" dirty="0" smtClean="0"/>
          </a:p>
          <a:p>
            <a:r>
              <a:rPr lang="en-US" sz="2800" dirty="0" smtClean="0"/>
              <a:t>The default mode is "0777".</a:t>
            </a:r>
          </a:p>
          <a:p>
            <a:endParaRPr lang="en-US" sz="2800" dirty="0" smtClean="0"/>
          </a:p>
          <a:p>
            <a:r>
              <a:rPr lang="en-US" sz="2800" dirty="0" smtClean="0"/>
              <a:t>The default owner is the current user (could change).</a:t>
            </a:r>
          </a:p>
          <a:p>
            <a:endParaRPr lang="en-US" sz="2800" dirty="0" smtClean="0"/>
          </a:p>
          <a:p>
            <a:r>
              <a:rPr lang="en-US" sz="2800" dirty="0" smtClean="0"/>
              <a:t>The default group is the POSIX group (if available).</a:t>
            </a:r>
            <a:endParaRPr lang="en-US" sz="2800" dirty="0"/>
          </a:p>
        </p:txBody>
      </p:sp>
      <p:sp>
        <p:nvSpPr>
          <p:cNvPr id="12" name="Text Placeholder 6"/>
          <p:cNvSpPr>
            <a:spLocks noGrp="1"/>
          </p:cNvSpPr>
          <p:nvPr>
            <p:ph type="body" sz="quarter" idx="14"/>
          </p:nvPr>
        </p:nvSpPr>
        <p:spPr>
          <a:xfrm>
            <a:off x="840812" y="2655989"/>
            <a:ext cx="5283200" cy="469900"/>
          </a:xfrm>
        </p:spPr>
        <p:txBody>
          <a:bodyPr/>
          <a:lstStyle/>
          <a:p>
            <a:r>
              <a:rPr lang="en-US" dirty="0" smtClean="0"/>
              <a:t>+</a:t>
            </a:r>
            <a:endParaRPr lang="en-US" dirty="0"/>
          </a:p>
        </p:txBody>
      </p:sp>
      <p:sp>
        <p:nvSpPr>
          <p:cNvPr id="13" name="Text Placeholder 6"/>
          <p:cNvSpPr>
            <a:spLocks noGrp="1"/>
          </p:cNvSpPr>
          <p:nvPr>
            <p:ph type="body" sz="quarter" idx="14"/>
          </p:nvPr>
        </p:nvSpPr>
        <p:spPr>
          <a:xfrm>
            <a:off x="840812" y="3143250"/>
            <a:ext cx="5283200" cy="469900"/>
          </a:xfrm>
        </p:spPr>
        <p:txBody>
          <a:bodyPr/>
          <a:lstStyle/>
          <a:p>
            <a:r>
              <a:rPr lang="en-US" dirty="0" smtClean="0"/>
              <a:t>+</a:t>
            </a:r>
            <a:endParaRPr lang="en-US" dirty="0"/>
          </a:p>
        </p:txBody>
      </p:sp>
      <p:sp>
        <p:nvSpPr>
          <p:cNvPr id="14" name="Text Placeholder 6"/>
          <p:cNvSpPr>
            <a:spLocks noGrp="1"/>
          </p:cNvSpPr>
          <p:nvPr>
            <p:ph type="body" sz="quarter" idx="14"/>
          </p:nvPr>
        </p:nvSpPr>
        <p:spPr>
          <a:xfrm>
            <a:off x="840812" y="3626106"/>
            <a:ext cx="5283200" cy="469900"/>
          </a:xfrm>
        </p:spPr>
        <p:txBody>
          <a:bodyPr/>
          <a:lstStyle/>
          <a:p>
            <a:r>
              <a:rPr lang="en-US" dirty="0" smtClean="0"/>
              <a:t>+</a:t>
            </a:r>
            <a:endParaRPr lang="en-US" dirty="0"/>
          </a:p>
        </p:txBody>
      </p:sp>
    </p:spTree>
    <p:extLst>
      <p:ext uri="{BB962C8B-B14F-4D97-AF65-F5344CB8AC3E}">
        <p14:creationId xmlns:p14="http://schemas.microsoft.com/office/powerpoint/2010/main" val="15155937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Creating a recipe file named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2800" dirty="0" err="1" smtClean="0"/>
              <a:t>hello.rb</a:t>
            </a:r>
            <a:endParaRPr lang="en-US" sz="2800" dirty="0"/>
          </a:p>
        </p:txBody>
      </p:sp>
      <p:sp>
        <p:nvSpPr>
          <p:cNvPr id="7" name="Content Placeholder 6"/>
          <p:cNvSpPr>
            <a:spLocks noGrp="1"/>
          </p:cNvSpPr>
          <p:nvPr>
            <p:ph sz="quarter" idx="12"/>
          </p:nvPr>
        </p:nvSpPr>
        <p:spPr/>
        <p:txBody>
          <a:bodyPr/>
          <a:lstStyle/>
          <a:p>
            <a:r>
              <a:rPr lang="en-US" dirty="0"/>
              <a:t>The file named "</a:t>
            </a:r>
            <a:r>
              <a:rPr lang="en-US" dirty="0" err="1"/>
              <a:t>hello.txt</a:t>
            </a:r>
            <a:r>
              <a:rPr lang="en-US" dirty="0"/>
              <a:t>" is created with the content "Hello, world!".</a:t>
            </a:r>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13679006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Can chef-apply run a recipe file?</a:t>
            </a:r>
            <a:endParaRPr lang="en-US" dirty="0"/>
          </a:p>
        </p:txBody>
      </p:sp>
      <p:sp>
        <p:nvSpPr>
          <p:cNvPr id="3" name="Content Placeholder 2"/>
          <p:cNvSpPr>
            <a:spLocks noGrp="1"/>
          </p:cNvSpPr>
          <p:nvPr>
            <p:ph sz="quarter" idx="10"/>
          </p:nvPr>
        </p:nvSpPr>
        <p:spPr/>
        <p:txBody>
          <a:bodyPr>
            <a:noAutofit/>
          </a:bodyPr>
          <a:lstStyle/>
          <a:p>
            <a:r>
              <a:rPr lang="en-US" sz="1800" dirty="0"/>
              <a:t>Usage: chef-apply [RECIPE_FILE] [-e RECIPE_TEXT] [-s]</a:t>
            </a:r>
          </a:p>
          <a:p>
            <a:r>
              <a:rPr lang="en-US" sz="1800" dirty="0"/>
              <a:t>        --[no-]color                 Use colored output, defaults to enabled</a:t>
            </a:r>
          </a:p>
          <a:p>
            <a:r>
              <a:rPr lang="en-US" sz="1800" dirty="0"/>
              <a:t>    -e, --execute RECIPE_TEXT        Execute resources supplied in a string</a:t>
            </a:r>
          </a:p>
          <a:p>
            <a:r>
              <a:rPr lang="en-US" sz="1800" dirty="0"/>
              <a:t>    -l, --</a:t>
            </a:r>
            <a:r>
              <a:rPr lang="en-US" sz="1800" dirty="0" err="1"/>
              <a:t>log_level</a:t>
            </a:r>
            <a:r>
              <a:rPr lang="en-US" sz="1800" dirty="0"/>
              <a:t> LEVEL            Set the log level (debug, info, warn, error, fatal)</a:t>
            </a:r>
          </a:p>
          <a:p>
            <a:r>
              <a:rPr lang="en-US" sz="1800" dirty="0"/>
              <a:t>    -s, --</a:t>
            </a:r>
            <a:r>
              <a:rPr lang="en-US" sz="1800" dirty="0" err="1"/>
              <a:t>stdin</a:t>
            </a:r>
            <a:r>
              <a:rPr lang="en-US" sz="1800" dirty="0"/>
              <a:t>                      Execute resources read from STDIN</a:t>
            </a:r>
          </a:p>
          <a:p>
            <a:r>
              <a:rPr lang="en-US" sz="1800" dirty="0"/>
              <a:t>    -v, --version                    Show chef version</a:t>
            </a:r>
          </a:p>
          <a:p>
            <a:r>
              <a:rPr lang="en-US" sz="1800" dirty="0"/>
              <a:t>    -W, --why-run                    Enable </a:t>
            </a:r>
            <a:r>
              <a:rPr lang="en-US" sz="1800" dirty="0" err="1"/>
              <a:t>whyrun</a:t>
            </a:r>
            <a:r>
              <a:rPr lang="en-US" sz="1800" dirty="0"/>
              <a:t> mode</a:t>
            </a:r>
          </a:p>
          <a:p>
            <a:r>
              <a:rPr lang="en-US" sz="1800" dirty="0"/>
              <a:t>    -h, --help                       Show this message</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5" name="Rectangle 4"/>
          <p:cNvSpPr/>
          <p:nvPr/>
        </p:nvSpPr>
        <p:spPr bwMode="auto">
          <a:xfrm>
            <a:off x="840425" y="173270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4943716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Applying a recipe file</a:t>
            </a:r>
            <a:endParaRPr lang="en-US" dirty="0"/>
          </a:p>
        </p:txBody>
      </p:sp>
      <p:sp>
        <p:nvSpPr>
          <p:cNvPr id="3" name="Content Placeholder 2"/>
          <p:cNvSpPr>
            <a:spLocks noGrp="1"/>
          </p:cNvSpPr>
          <p:nvPr>
            <p:ph sz="quarter" idx="10"/>
          </p:nvPr>
        </p:nvSpPr>
        <p:spPr/>
        <p:txBody>
          <a:bodyPr>
            <a:noAutofit/>
          </a:bodyPr>
          <a:lstStyle/>
          <a:p>
            <a:r>
              <a:rPr lang="en-US" dirty="0"/>
              <a:t>Recipe: (chef-apply cookbook)::(chef-apply recipe)</a:t>
            </a:r>
          </a:p>
          <a:p>
            <a:r>
              <a:rPr lang="en-US" dirty="0"/>
              <a:t>  * file[</a:t>
            </a:r>
            <a:r>
              <a:rPr lang="en-US" dirty="0" err="1"/>
              <a:t>hello.txt</a:t>
            </a:r>
            <a:r>
              <a:rPr lang="en-US" dirty="0"/>
              <a:t>] action create</a:t>
            </a:r>
          </a:p>
          <a:p>
            <a:r>
              <a:rPr lang="en-US" dirty="0"/>
              <a:t>    - create new file </a:t>
            </a:r>
            <a:r>
              <a:rPr lang="en-US" dirty="0" err="1"/>
              <a:t>hello.txt</a:t>
            </a:r>
            <a:endParaRPr lang="en-US" dirty="0"/>
          </a:p>
          <a:p>
            <a:r>
              <a:rPr lang="en-US" dirty="0"/>
              <a:t>    - update content in file </a:t>
            </a:r>
            <a:r>
              <a:rPr lang="en-US" dirty="0" err="1"/>
              <a:t>hello.txt</a:t>
            </a:r>
            <a:r>
              <a:rPr lang="en-US" dirty="0"/>
              <a:t> from none to 315f5b</a:t>
            </a:r>
          </a:p>
          <a:p>
            <a:r>
              <a:rPr lang="en-US" dirty="0"/>
              <a:t>    --- </a:t>
            </a:r>
            <a:r>
              <a:rPr lang="en-US" dirty="0" err="1"/>
              <a:t>hello.txt</a:t>
            </a:r>
            <a:r>
              <a:rPr lang="en-US" dirty="0"/>
              <a:t>	2015-02-07 04:12:56.303999953 -0500</a:t>
            </a:r>
          </a:p>
          <a:p>
            <a:r>
              <a:rPr lang="en-US" dirty="0"/>
              <a:t>    +++ ./.hello.txt20150207-7977-13mwgr5	2015-02-07 04:12:56.303999953 -0500</a:t>
            </a:r>
          </a:p>
          <a:p>
            <a:r>
              <a:rPr lang="en-US" dirty="0"/>
              <a:t>    @@ -1 +1,2 @@</a:t>
            </a:r>
          </a:p>
          <a:p>
            <a:r>
              <a:rPr lang="en-US" dirty="0"/>
              <a:t>    +Hello, world!</a:t>
            </a:r>
            <a:endParaRPr lang="en-US" sz="1800" dirty="0"/>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a:t>
            </a:r>
            <a:r>
              <a:rPr lang="en-US" dirty="0" err="1" smtClean="0"/>
              <a:t>hello.rb</a:t>
            </a:r>
            <a:endParaRPr lang="en-US" dirty="0"/>
          </a:p>
        </p:txBody>
      </p:sp>
      <p:sp>
        <p:nvSpPr>
          <p:cNvPr id="5" name="Rectangle 4"/>
          <p:cNvSpPr/>
          <p:nvPr/>
        </p:nvSpPr>
        <p:spPr bwMode="auto">
          <a:xfrm>
            <a:off x="840493" y="242551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832379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does </a:t>
            </a:r>
            <a:r>
              <a:rPr lang="en-US" dirty="0" err="1" smtClean="0"/>
              <a:t>hello.txt</a:t>
            </a:r>
            <a:r>
              <a:rPr lang="en-US" dirty="0" smtClean="0"/>
              <a:t> say?</a:t>
            </a:r>
            <a:endParaRPr lang="en-US" dirty="0"/>
          </a:p>
        </p:txBody>
      </p:sp>
      <p:sp>
        <p:nvSpPr>
          <p:cNvPr id="3" name="Content Placeholder 2"/>
          <p:cNvSpPr>
            <a:spLocks noGrp="1"/>
          </p:cNvSpPr>
          <p:nvPr>
            <p:ph sz="quarter" idx="10"/>
          </p:nvPr>
        </p:nvSpPr>
        <p:spPr/>
        <p:txBody>
          <a:bodyPr/>
          <a:lstStyle/>
          <a:p>
            <a:r>
              <a:rPr lang="en-US" dirty="0" smtClean="0"/>
              <a:t>Hello, world!</a:t>
            </a:r>
            <a:endParaRPr lang="en-US" dirty="0"/>
          </a:p>
        </p:txBody>
      </p:sp>
      <p:sp>
        <p:nvSpPr>
          <p:cNvPr id="4" name="Text Placeholder 3"/>
          <p:cNvSpPr>
            <a:spLocks noGrp="1"/>
          </p:cNvSpPr>
          <p:nvPr>
            <p:ph type="body" sz="quarter" idx="11"/>
          </p:nvPr>
        </p:nvSpPr>
        <p:spPr/>
        <p:txBody>
          <a:bodyPr>
            <a:normAutofit/>
          </a:bodyPr>
          <a:lstStyle/>
          <a:p>
            <a:r>
              <a:rPr lang="en-US" dirty="0" smtClean="0"/>
              <a:t>$ cat </a:t>
            </a:r>
            <a:r>
              <a:rPr lang="en-US" dirty="0" err="1" smtClean="0"/>
              <a:t>hello.txt</a:t>
            </a:r>
            <a:endParaRPr lang="en-US" dirty="0"/>
          </a:p>
        </p:txBody>
      </p:sp>
      <p:sp>
        <p:nvSpPr>
          <p:cNvPr id="5" name="Rectangle 4"/>
          <p:cNvSpPr/>
          <p:nvPr/>
        </p:nvSpPr>
        <p:spPr bwMode="auto">
          <a:xfrm>
            <a:off x="840334" y="1736880"/>
            <a:ext cx="1082289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614340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Cookbooks</a:t>
            </a:r>
            <a:endParaRPr lang="en-US" dirty="0"/>
          </a:p>
        </p:txBody>
      </p:sp>
      <p:sp>
        <p:nvSpPr>
          <p:cNvPr id="3" name="Subtitle 2"/>
          <p:cNvSpPr>
            <a:spLocks noGrp="1"/>
          </p:cNvSpPr>
          <p:nvPr>
            <p:ph type="subTitle" idx="1"/>
          </p:nvPr>
        </p:nvSpPr>
        <p:spPr/>
        <p:txBody>
          <a:bodyPr/>
          <a:lstStyle/>
          <a:p>
            <a:r>
              <a:rPr lang="en-US" dirty="0" smtClean="0"/>
              <a:t>Organizing our recipes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9084399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t>
            </a:r>
            <a:r>
              <a:rPr lang="en-US" dirty="0" smtClean="0"/>
              <a:t>?</a:t>
            </a:r>
            <a:endParaRPr lang="en-US" dirty="0"/>
          </a:p>
        </p:txBody>
      </p:sp>
      <p:sp>
        <p:nvSpPr>
          <p:cNvPr id="3" name="Subtitle 2"/>
          <p:cNvSpPr>
            <a:spLocks noGrp="1"/>
          </p:cNvSpPr>
          <p:nvPr>
            <p:ph type="subTitle" idx="1"/>
          </p:nvPr>
        </p:nvSpPr>
        <p:spPr/>
        <p:txBody>
          <a:bodyPr/>
          <a:lstStyle/>
          <a:p>
            <a:r>
              <a:rPr lang="en-US" dirty="0" smtClean="0"/>
              <a:t>An executable program that allows you generate cookbooks and cookbook components.</a:t>
            </a:r>
            <a:endParaRPr lang="en-US" dirty="0"/>
          </a:p>
        </p:txBody>
      </p:sp>
    </p:spTree>
    <p:extLst>
      <p:ext uri="{BB962C8B-B14F-4D97-AF65-F5344CB8AC3E}">
        <p14:creationId xmlns:p14="http://schemas.microsoft.com/office/powerpoint/2010/main" val="42722952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can </a:t>
            </a:r>
            <a:r>
              <a:rPr lang="en-US" dirty="0" smtClean="0">
                <a:latin typeface="Inconsolata"/>
                <a:cs typeface="Inconsolata"/>
              </a:rPr>
              <a:t>chef</a:t>
            </a:r>
            <a:r>
              <a:rPr lang="en-US" dirty="0" smtClean="0"/>
              <a:t> do?</a:t>
            </a:r>
            <a:endParaRPr lang="en-US" dirty="0"/>
          </a:p>
        </p:txBody>
      </p:sp>
      <p:sp>
        <p:nvSpPr>
          <p:cNvPr id="3" name="Content Placeholder 2"/>
          <p:cNvSpPr>
            <a:spLocks noGrp="1"/>
          </p:cNvSpPr>
          <p:nvPr>
            <p:ph sz="quarter" idx="10"/>
          </p:nvPr>
        </p:nvSpPr>
        <p:spPr/>
        <p:txBody>
          <a:bodyPr>
            <a:noAutofit/>
          </a:bodyPr>
          <a:lstStyle/>
          <a:p>
            <a:r>
              <a:rPr lang="en-US" dirty="0"/>
              <a:t>Usage:</a:t>
            </a:r>
          </a:p>
          <a:p>
            <a:r>
              <a:rPr lang="en-US" dirty="0"/>
              <a:t>    chef -h/--help</a:t>
            </a:r>
          </a:p>
          <a:p>
            <a:r>
              <a:rPr lang="en-US" dirty="0"/>
              <a:t>    chef -v/--version</a:t>
            </a:r>
          </a:p>
          <a:p>
            <a:r>
              <a:rPr lang="en-US" dirty="0"/>
              <a:t>    chef command [arguments...] [options...]</a:t>
            </a:r>
          </a:p>
          <a:p>
            <a:endParaRPr lang="en-US" dirty="0"/>
          </a:p>
          <a:p>
            <a:endParaRPr lang="en-US" dirty="0"/>
          </a:p>
          <a:p>
            <a:r>
              <a:rPr lang="en-US" dirty="0"/>
              <a:t>Available Commands:</a:t>
            </a:r>
          </a:p>
          <a:p>
            <a:r>
              <a:rPr lang="en-US" dirty="0"/>
              <a:t>    exec        Runs the command in context of the embedded ruby</a:t>
            </a:r>
          </a:p>
          <a:p>
            <a:r>
              <a:rPr lang="en-US" dirty="0"/>
              <a:t>    gem         Runs the `gem` command in context of the embedded ruby</a:t>
            </a:r>
          </a:p>
          <a:p>
            <a:r>
              <a:rPr lang="en-US" dirty="0"/>
              <a:t>    generate    Generate a new app, cookbook, or component</a:t>
            </a:r>
          </a:p>
          <a:p>
            <a:r>
              <a:rPr lang="en-US" dirty="0"/>
              <a:t>    shell-</a:t>
            </a:r>
            <a:r>
              <a:rPr lang="en-US" dirty="0" err="1"/>
              <a:t>init</a:t>
            </a:r>
            <a:r>
              <a:rPr lang="en-US" dirty="0"/>
              <a:t>  Initialize your shell to use </a:t>
            </a:r>
            <a:r>
              <a:rPr lang="en-US" dirty="0" err="1"/>
              <a:t>ChefDK</a:t>
            </a:r>
            <a:r>
              <a:rPr lang="en-US" dirty="0"/>
              <a:t> as your primary ruby</a:t>
            </a:r>
          </a:p>
          <a:p>
            <a:r>
              <a:rPr lang="en-US" dirty="0"/>
              <a:t>    install     Install cookbooks from a </a:t>
            </a:r>
            <a:r>
              <a:rPr lang="en-US" dirty="0" err="1"/>
              <a:t>Policyfile</a:t>
            </a:r>
            <a:r>
              <a:rPr lang="en-US" dirty="0"/>
              <a:t> and generate a locked cookbook set</a:t>
            </a:r>
          </a:p>
          <a:p>
            <a:r>
              <a:rPr lang="en-US" dirty="0"/>
              <a:t>    update      Updates a </a:t>
            </a:r>
            <a:r>
              <a:rPr lang="en-US" dirty="0" err="1"/>
              <a:t>Policyfile.lock.json</a:t>
            </a:r>
            <a:r>
              <a:rPr lang="en-US" dirty="0"/>
              <a:t> with latest </a:t>
            </a:r>
            <a:r>
              <a:rPr lang="en-US" dirty="0" err="1"/>
              <a:t>run_list</a:t>
            </a:r>
            <a:r>
              <a:rPr lang="en-US" dirty="0"/>
              <a:t> and </a:t>
            </a:r>
            <a:r>
              <a:rPr lang="en-US" dirty="0" smtClean="0"/>
              <a:t>cookbooks</a:t>
            </a:r>
            <a:endParaRPr lang="en-US" sz="1800" dirty="0"/>
          </a:p>
        </p:txBody>
      </p:sp>
      <p:sp>
        <p:nvSpPr>
          <p:cNvPr id="4" name="Text Placeholder 3"/>
          <p:cNvSpPr>
            <a:spLocks noGrp="1"/>
          </p:cNvSpPr>
          <p:nvPr>
            <p:ph type="body" sz="quarter" idx="11"/>
          </p:nvPr>
        </p:nvSpPr>
        <p:spPr/>
        <p:txBody>
          <a:bodyPr>
            <a:normAutofit/>
          </a:bodyPr>
          <a:lstStyle/>
          <a:p>
            <a:r>
              <a:rPr lang="en-US" dirty="0" smtClean="0"/>
              <a:t>$ chef --help</a:t>
            </a:r>
            <a:endParaRPr lang="en-US" dirty="0"/>
          </a:p>
        </p:txBody>
      </p:sp>
      <p:sp>
        <p:nvSpPr>
          <p:cNvPr id="5" name="Rectangle 4"/>
          <p:cNvSpPr/>
          <p:nvPr/>
        </p:nvSpPr>
        <p:spPr bwMode="auto">
          <a:xfrm>
            <a:off x="815764" y="489382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4833856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cs typeface="Inconsolata"/>
              </a:rPr>
              <a:t>Cookbooks</a:t>
            </a:r>
            <a:endParaRPr lang="en-US" dirty="0">
              <a:cs typeface="Inconsolata"/>
            </a:endParaRPr>
          </a:p>
        </p:txBody>
      </p:sp>
      <p:sp>
        <p:nvSpPr>
          <p:cNvPr id="3" name="Subtitle 2"/>
          <p:cNvSpPr>
            <a:spLocks noGrp="1"/>
          </p:cNvSpPr>
          <p:nvPr>
            <p:ph type="subTitle" idx="4294967295"/>
          </p:nvPr>
        </p:nvSpPr>
        <p:spPr>
          <a:xfrm>
            <a:off x="2260314" y="2629587"/>
            <a:ext cx="8230599" cy="3165037"/>
          </a:xfrm>
        </p:spPr>
        <p:txBody>
          <a:bodyPr>
            <a:normAutofit/>
          </a:bodyPr>
          <a:lstStyle/>
          <a:p>
            <a:r>
              <a:rPr lang="en-US" sz="2800" dirty="0"/>
              <a:t>A cookbook is the fundamental unit of configuration and policy distribution. Each cookbook defines a scenario, such as everything needed to install and configure MySQL, and then it contains all of the components that are required to support that </a:t>
            </a:r>
            <a:r>
              <a:rPr lang="en-US" sz="2800" dirty="0" smtClean="0"/>
              <a:t>scenario</a:t>
            </a:r>
            <a:r>
              <a:rPr lang="en-US" sz="2800" dirty="0"/>
              <a:t> </a:t>
            </a:r>
            <a:r>
              <a:rPr lang="en-US" sz="2800" dirty="0" smtClean="0"/>
              <a:t>. . .</a:t>
            </a:r>
            <a:endParaRPr lang="en-US" sz="2800" dirty="0"/>
          </a:p>
        </p:txBody>
      </p:sp>
      <p:sp>
        <p:nvSpPr>
          <p:cNvPr id="5" name="Rectangle 4"/>
          <p:cNvSpPr/>
          <p:nvPr/>
        </p:nvSpPr>
        <p:spPr>
          <a:xfrm>
            <a:off x="4265099" y="6363568"/>
            <a:ext cx="3661805"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smtClean="0">
                <a:cs typeface="Inconsolata"/>
              </a:rPr>
              <a:t>/</a:t>
            </a:r>
            <a:r>
              <a:rPr lang="en-US" dirty="0" err="1" smtClean="0">
                <a:cs typeface="Inconsolata"/>
              </a:rPr>
              <a:t>cookbooks.html</a:t>
            </a:r>
            <a:endParaRPr lang="en-US" dirty="0">
              <a:cs typeface="Inconsolata"/>
            </a:endParaRPr>
          </a:p>
        </p:txBody>
      </p:sp>
    </p:spTree>
    <p:extLst>
      <p:ext uri="{BB962C8B-B14F-4D97-AF65-F5344CB8AC3E}">
        <p14:creationId xmlns:p14="http://schemas.microsoft.com/office/powerpoint/2010/main" val="88224548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091690" y="304801"/>
            <a:ext cx="8008620" cy="561101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7252236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a:t>
            </a:r>
            <a:r>
              <a:rPr lang="en-US" dirty="0" smtClean="0"/>
              <a:t>do?</a:t>
            </a:r>
            <a:endParaRPr lang="en-US" dirty="0"/>
          </a:p>
        </p:txBody>
      </p:sp>
      <p:sp>
        <p:nvSpPr>
          <p:cNvPr id="3" name="Content Placeholder 2"/>
          <p:cNvSpPr>
            <a:spLocks noGrp="1"/>
          </p:cNvSpPr>
          <p:nvPr>
            <p:ph sz="quarter" idx="10"/>
          </p:nvPr>
        </p:nvSpPr>
        <p:spPr/>
        <p:txBody>
          <a:bodyPr>
            <a:noAutofit/>
          </a:bodyPr>
          <a:lstStyle/>
          <a:p>
            <a:r>
              <a:rPr lang="en-US" dirty="0"/>
              <a:t>Usage: chef generate GENERATOR [options]</a:t>
            </a:r>
          </a:p>
          <a:p>
            <a:endParaRPr lang="en-US" dirty="0"/>
          </a:p>
          <a:p>
            <a:r>
              <a:rPr lang="en-US" dirty="0"/>
              <a:t>Available generators:</a:t>
            </a:r>
          </a:p>
          <a:p>
            <a:r>
              <a:rPr lang="en-US" dirty="0"/>
              <a:t>  app         Generate an application repo</a:t>
            </a:r>
          </a:p>
          <a:p>
            <a:r>
              <a:rPr lang="en-US" dirty="0"/>
              <a:t>  cookbook    Generate a single cookbook</a:t>
            </a:r>
          </a:p>
          <a:p>
            <a:r>
              <a:rPr lang="en-US" dirty="0"/>
              <a:t>  recipe      Generate a new recipe</a:t>
            </a:r>
          </a:p>
          <a:p>
            <a:r>
              <a:rPr lang="en-US" dirty="0"/>
              <a:t>  attribute   Generate an attributes file</a:t>
            </a:r>
          </a:p>
          <a:p>
            <a:r>
              <a:rPr lang="en-US" dirty="0"/>
              <a:t>  template    Generate a file template</a:t>
            </a:r>
          </a:p>
          <a:p>
            <a:r>
              <a:rPr lang="en-US" dirty="0"/>
              <a:t>  file        Generate a cookbook file</a:t>
            </a:r>
          </a:p>
          <a:p>
            <a:r>
              <a:rPr lang="en-US" dirty="0"/>
              <a:t>  </a:t>
            </a:r>
            <a:r>
              <a:rPr lang="en-US" dirty="0" err="1"/>
              <a:t>lwrp</a:t>
            </a:r>
            <a:r>
              <a:rPr lang="en-US" dirty="0"/>
              <a:t>        Generate a lightweight resource/provider</a:t>
            </a:r>
          </a:p>
          <a:p>
            <a:r>
              <a:rPr lang="en-US" dirty="0"/>
              <a:t>  repo        Generate a Chef policy repository</a:t>
            </a:r>
          </a:p>
          <a:p>
            <a:r>
              <a:rPr lang="en-US" dirty="0"/>
              <a:t>  </a:t>
            </a:r>
            <a:r>
              <a:rPr lang="en-US" dirty="0" err="1"/>
              <a:t>policyfile</a:t>
            </a:r>
            <a:r>
              <a:rPr lang="en-US" dirty="0"/>
              <a:t>  Generate a </a:t>
            </a:r>
            <a:r>
              <a:rPr lang="en-US" dirty="0" err="1"/>
              <a:t>Policyfile</a:t>
            </a:r>
            <a:r>
              <a:rPr lang="en-US" dirty="0"/>
              <a:t> for use with the install/push commands (experimental)</a:t>
            </a:r>
            <a:endParaRPr lang="en-US" sz="1800" dirty="0"/>
          </a:p>
        </p:txBody>
      </p:sp>
      <p:sp>
        <p:nvSpPr>
          <p:cNvPr id="4" name="Text Placeholder 3"/>
          <p:cNvSpPr>
            <a:spLocks noGrp="1"/>
          </p:cNvSpPr>
          <p:nvPr>
            <p:ph type="body" sz="quarter" idx="11"/>
          </p:nvPr>
        </p:nvSpPr>
        <p:spPr/>
        <p:txBody>
          <a:bodyPr>
            <a:normAutofit/>
          </a:bodyPr>
          <a:lstStyle/>
          <a:p>
            <a:r>
              <a:rPr lang="en-US" dirty="0" smtClean="0"/>
              <a:t>$ chef generate --help</a:t>
            </a:r>
            <a:endParaRPr lang="en-US" dirty="0"/>
          </a:p>
        </p:txBody>
      </p:sp>
      <p:sp>
        <p:nvSpPr>
          <p:cNvPr id="5" name="Rectangle 4"/>
          <p:cNvSpPr/>
          <p:nvPr/>
        </p:nvSpPr>
        <p:spPr bwMode="auto">
          <a:xfrm>
            <a:off x="840425" y="3118454"/>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67280112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can </a:t>
            </a:r>
            <a:r>
              <a:rPr lang="en-US" dirty="0" smtClean="0">
                <a:latin typeface="Inconsolata"/>
                <a:cs typeface="Inconsolata"/>
              </a:rPr>
              <a:t>chef</a:t>
            </a:r>
            <a:r>
              <a:rPr lang="en-US" dirty="0" smtClean="0"/>
              <a:t> </a:t>
            </a:r>
            <a:r>
              <a:rPr lang="en-US" dirty="0" smtClean="0">
                <a:latin typeface="Inconsolata"/>
                <a:cs typeface="Inconsolata"/>
              </a:rPr>
              <a:t>generate cookbook</a:t>
            </a:r>
            <a:r>
              <a:rPr lang="en-US" dirty="0" smtClean="0"/>
              <a:t> do?</a:t>
            </a:r>
            <a:endParaRPr lang="en-US" dirty="0"/>
          </a:p>
        </p:txBody>
      </p:sp>
      <p:sp>
        <p:nvSpPr>
          <p:cNvPr id="3" name="Content Placeholder 2"/>
          <p:cNvSpPr>
            <a:spLocks noGrp="1"/>
          </p:cNvSpPr>
          <p:nvPr>
            <p:ph sz="quarter" idx="10"/>
          </p:nvPr>
        </p:nvSpPr>
        <p:spPr/>
        <p:txBody>
          <a:bodyPr>
            <a:noAutofit/>
          </a:bodyPr>
          <a:lstStyle/>
          <a:p>
            <a:r>
              <a:rPr lang="en-US" dirty="0"/>
              <a:t>Usage: chef generate cookbook NAME [options]</a:t>
            </a:r>
          </a:p>
          <a:p>
            <a:r>
              <a:rPr lang="en-US" dirty="0"/>
              <a:t>    -C, --copyright COPYRIGHT        Name of the copyright holder - defaults to 'The Authors'</a:t>
            </a:r>
          </a:p>
          <a:p>
            <a:r>
              <a:rPr lang="en-US" dirty="0"/>
              <a:t>    -m, --email EMAIL                Email address of the author - defaults </a:t>
            </a:r>
            <a:r>
              <a:rPr lang="en-US" dirty="0" smtClean="0"/>
              <a:t>to '</a:t>
            </a:r>
            <a:r>
              <a:rPr lang="en-US" dirty="0" err="1" smtClean="0"/>
              <a:t>you@exa</a:t>
            </a:r>
            <a:r>
              <a:rPr lang="en-US" dirty="0" smtClean="0"/>
              <a:t>...</a:t>
            </a:r>
          </a:p>
          <a:p>
            <a:r>
              <a:rPr lang="en-US" dirty="0" smtClean="0"/>
              <a:t>    -a, --generator-</a:t>
            </a:r>
            <a:r>
              <a:rPr lang="en-US" dirty="0" err="1" smtClean="0"/>
              <a:t>arg</a:t>
            </a:r>
            <a:r>
              <a:rPr lang="en-US" dirty="0" smtClean="0"/>
              <a:t> KEY=VALUE    Use to set arbitrary attribute KEY to VALUE in the...</a:t>
            </a:r>
          </a:p>
          <a:p>
            <a:r>
              <a:rPr lang="en-US" dirty="0" smtClean="0"/>
              <a:t>    -I, --license LICENSE            </a:t>
            </a:r>
            <a:r>
              <a:rPr lang="en-US" dirty="0" err="1" smtClean="0"/>
              <a:t>all_rights</a:t>
            </a:r>
            <a:r>
              <a:rPr lang="en-US" dirty="0" smtClean="0"/>
              <a:t>, apache2, </a:t>
            </a:r>
            <a:r>
              <a:rPr lang="en-US" dirty="0" err="1" smtClean="0"/>
              <a:t>mit</a:t>
            </a:r>
            <a:r>
              <a:rPr lang="en-US" dirty="0" smtClean="0"/>
              <a:t>, gplv2, gplv3 - defaults ...</a:t>
            </a:r>
          </a:p>
          <a:p>
            <a:r>
              <a:rPr lang="en-US" dirty="0" smtClean="0"/>
              <a:t>    -g GENERATOR_COOKBOOK_PATH,      Use GENERATOR_COOKBOOK_PATH for the </a:t>
            </a:r>
            <a:r>
              <a:rPr lang="en-US" dirty="0" err="1" smtClean="0"/>
              <a:t>code_generator</a:t>
            </a:r>
            <a:r>
              <a:rPr lang="en-US" dirty="0" smtClean="0"/>
              <a:t>...</a:t>
            </a:r>
          </a:p>
          <a:p>
            <a:r>
              <a:rPr lang="en-US" dirty="0" smtClean="0"/>
              <a:t>        </a:t>
            </a:r>
            <a:r>
              <a:rPr lang="en-US" dirty="0"/>
              <a:t>--generator-cookbook</a:t>
            </a:r>
          </a:p>
        </p:txBody>
      </p:sp>
      <p:sp>
        <p:nvSpPr>
          <p:cNvPr id="4" name="Text Placeholder 3"/>
          <p:cNvSpPr>
            <a:spLocks noGrp="1"/>
          </p:cNvSpPr>
          <p:nvPr>
            <p:ph type="body" sz="quarter" idx="11"/>
          </p:nvPr>
        </p:nvSpPr>
        <p:spPr/>
        <p:txBody>
          <a:bodyPr>
            <a:normAutofit/>
          </a:bodyPr>
          <a:lstStyle/>
          <a:p>
            <a:r>
              <a:rPr lang="en-US" dirty="0" smtClean="0"/>
              <a:t>$ chef generate cookbook --help</a:t>
            </a:r>
            <a:endParaRPr lang="en-US" dirty="0"/>
          </a:p>
        </p:txBody>
      </p:sp>
      <p:sp>
        <p:nvSpPr>
          <p:cNvPr id="5" name="Rectangle 4"/>
          <p:cNvSpPr/>
          <p:nvPr/>
        </p:nvSpPr>
        <p:spPr bwMode="auto">
          <a:xfrm>
            <a:off x="840426" y="1725278"/>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600177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Lets create a 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directory[/root/setup] action create</a:t>
            </a:r>
          </a:p>
          <a:p>
            <a:r>
              <a:rPr lang="en-US" dirty="0"/>
              <a:t>    - create new directory /root/setup</a:t>
            </a:r>
          </a:p>
          <a:p>
            <a:r>
              <a:rPr lang="en-US" dirty="0"/>
              <a:t>  * template[/root/setup/</a:t>
            </a:r>
            <a:r>
              <a:rPr lang="en-US" dirty="0" err="1"/>
              <a:t>metadata.rb</a:t>
            </a:r>
            <a:r>
              <a:rPr lang="en-US" dirty="0"/>
              <a:t>] action </a:t>
            </a:r>
            <a:r>
              <a:rPr lang="en-US" dirty="0" err="1"/>
              <a:t>create_if_missing</a:t>
            </a:r>
            <a:endParaRPr lang="en-US" dirty="0"/>
          </a:p>
          <a:p>
            <a:r>
              <a:rPr lang="en-US" dirty="0"/>
              <a:t>    - create new file /root/setup/</a:t>
            </a:r>
            <a:r>
              <a:rPr lang="en-US" dirty="0" err="1"/>
              <a:t>metadata.rb</a:t>
            </a:r>
            <a:endParaRPr lang="en-US" dirty="0"/>
          </a:p>
          <a:p>
            <a:r>
              <a:rPr lang="en-US" dirty="0"/>
              <a:t>    - update content in file /root/setup/</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template[/root/setup/</a:t>
            </a:r>
            <a:r>
              <a:rPr lang="en-US" dirty="0" err="1"/>
              <a:t>README.md</a:t>
            </a:r>
            <a:r>
              <a:rPr lang="en-US" dirty="0"/>
              <a:t>] action </a:t>
            </a:r>
            <a:r>
              <a:rPr lang="en-US" dirty="0" err="1"/>
              <a:t>create_if_missing</a:t>
            </a:r>
            <a:endParaRPr lang="en-US" dirty="0"/>
          </a:p>
          <a:p>
            <a:r>
              <a:rPr lang="en-US" dirty="0"/>
              <a:t>    - create new file /root/setup/</a:t>
            </a:r>
            <a:r>
              <a:rPr lang="en-US" dirty="0" err="1"/>
              <a:t>README.md</a:t>
            </a:r>
            <a:endParaRPr lang="en-US" dirty="0"/>
          </a:p>
          <a:p>
            <a:r>
              <a:rPr lang="en-US" dirty="0"/>
              <a:t>    - update content in file /root/setup/</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[/root/setup/</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setup</a:t>
            </a:r>
            <a:endParaRPr lang="en-US" dirty="0"/>
          </a:p>
        </p:txBody>
      </p:sp>
      <p:sp>
        <p:nvSpPr>
          <p:cNvPr id="5" name="Rectangle 4"/>
          <p:cNvSpPr/>
          <p:nvPr/>
        </p:nvSpPr>
        <p:spPr bwMode="auto">
          <a:xfrm>
            <a:off x="852756" y="278557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9873034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The cookbook has a README</a:t>
            </a:r>
          </a:p>
        </p:txBody>
      </p:sp>
      <p:sp>
        <p:nvSpPr>
          <p:cNvPr id="3" name="Content Placeholder 2"/>
          <p:cNvSpPr>
            <a:spLocks noGrp="1"/>
          </p:cNvSpPr>
          <p:nvPr>
            <p:ph sz="quarter" idx="10"/>
          </p:nvPr>
        </p:nvSpPr>
        <p:spPr/>
        <p:txBody>
          <a:bodyPr>
            <a:noAutofit/>
          </a:bodyPr>
          <a:lstStyle/>
          <a:p>
            <a:r>
              <a:rPr lang="en-US" dirty="0"/>
              <a:t>setup</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en-US" dirty="0"/>
              <a:t>├── </a:t>
            </a:r>
            <a:r>
              <a:rPr lang="en-US" dirty="0" err="1"/>
              <a:t>metadata.rb</a:t>
            </a:r>
            <a:endParaRPr lang="en-US" dirty="0"/>
          </a:p>
          <a:p>
            <a:r>
              <a:rPr lang="en-US" dirty="0"/>
              <a:t>└── recipes</a:t>
            </a:r>
          </a:p>
          <a:p>
            <a:r>
              <a:rPr lang="en-US" dirty="0"/>
              <a:t>    └── </a:t>
            </a:r>
            <a:r>
              <a:rPr lang="en-US" dirty="0" err="1"/>
              <a:t>default.rb</a:t>
            </a:r>
            <a:endParaRPr lang="en-US" dirty="0"/>
          </a:p>
          <a:p>
            <a:endParaRPr lang="en-US" dirty="0"/>
          </a:p>
          <a:p>
            <a:r>
              <a:rPr lang="en-US" dirty="0"/>
              <a:t>1 directory, 5 files</a:t>
            </a:r>
          </a:p>
        </p:txBody>
      </p:sp>
      <p:sp>
        <p:nvSpPr>
          <p:cNvPr id="4" name="Text Placeholder 3"/>
          <p:cNvSpPr>
            <a:spLocks noGrp="1"/>
          </p:cNvSpPr>
          <p:nvPr>
            <p:ph type="body" sz="quarter" idx="11"/>
          </p:nvPr>
        </p:nvSpPr>
        <p:spPr/>
        <p:txBody>
          <a:bodyPr>
            <a:normAutofit/>
          </a:bodyPr>
          <a:lstStyle/>
          <a:p>
            <a:r>
              <a:rPr lang="en-US" dirty="0" smtClean="0"/>
              <a:t>$ tree setup</a:t>
            </a:r>
            <a:endParaRPr lang="en-US" dirty="0"/>
          </a:p>
        </p:txBody>
      </p:sp>
      <p:sp>
        <p:nvSpPr>
          <p:cNvPr id="6" name="Rectangle 5"/>
          <p:cNvSpPr/>
          <p:nvPr/>
        </p:nvSpPr>
        <p:spPr bwMode="auto">
          <a:xfrm>
            <a:off x="840693" y="2437910"/>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04462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README.md</a:t>
            </a:r>
            <a:endParaRPr lang="en-US" dirty="0"/>
          </a:p>
        </p:txBody>
      </p:sp>
      <p:sp>
        <p:nvSpPr>
          <p:cNvPr id="3" name="Subtitle 2"/>
          <p:cNvSpPr>
            <a:spLocks noGrp="1"/>
          </p:cNvSpPr>
          <p:nvPr>
            <p:ph type="subTitle" idx="1"/>
          </p:nvPr>
        </p:nvSpPr>
        <p:spPr/>
        <p:txBody>
          <a:bodyPr/>
          <a:lstStyle/>
          <a:p>
            <a:r>
              <a:rPr lang="en-US" dirty="0" smtClean="0"/>
              <a:t>The description of the cookbook's features written in Markdown.</a:t>
            </a:r>
            <a:endParaRPr lang="en-US" dirty="0"/>
          </a:p>
        </p:txBody>
      </p:sp>
      <p:sp>
        <p:nvSpPr>
          <p:cNvPr id="4" name="Content Placeholder 3"/>
          <p:cNvSpPr>
            <a:spLocks noGrp="1"/>
          </p:cNvSpPr>
          <p:nvPr>
            <p:ph sz="quarter" idx="4294967295"/>
          </p:nvPr>
        </p:nvSpPr>
        <p:spPr>
          <a:xfrm>
            <a:off x="2751909" y="6366268"/>
            <a:ext cx="6688183" cy="393100"/>
          </a:xfrm>
        </p:spPr>
        <p:txBody>
          <a:bodyPr>
            <a:normAutofit/>
          </a:bodyPr>
          <a:lstStyle/>
          <a:p>
            <a:pPr algn="ctr"/>
            <a:r>
              <a:rPr lang="en-US" sz="1800" dirty="0">
                <a:cs typeface="Inconsolata"/>
              </a:rPr>
              <a:t>http://</a:t>
            </a:r>
            <a:r>
              <a:rPr lang="en-US" sz="1800" dirty="0" err="1">
                <a:cs typeface="Inconsolata"/>
              </a:rPr>
              <a:t>daringfireball.net</a:t>
            </a:r>
            <a:r>
              <a:rPr lang="en-US" sz="1800" dirty="0">
                <a:cs typeface="Inconsolata"/>
              </a:rPr>
              <a:t>/projects/markdown/syntax</a:t>
            </a:r>
          </a:p>
        </p:txBody>
      </p:sp>
    </p:spTree>
    <p:extLst>
      <p:ext uri="{BB962C8B-B14F-4D97-AF65-F5344CB8AC3E}">
        <p14:creationId xmlns:p14="http://schemas.microsoft.com/office/powerpoint/2010/main" val="17788548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cookbook has some metadata</a:t>
            </a:r>
            <a:endParaRPr lang="en-US" dirty="0"/>
          </a:p>
        </p:txBody>
      </p:sp>
      <p:sp>
        <p:nvSpPr>
          <p:cNvPr id="3" name="Content Placeholder 2"/>
          <p:cNvSpPr>
            <a:spLocks noGrp="1"/>
          </p:cNvSpPr>
          <p:nvPr>
            <p:ph sz="quarter" idx="10"/>
          </p:nvPr>
        </p:nvSpPr>
        <p:spPr/>
        <p:txBody>
          <a:bodyPr>
            <a:noAutofit/>
          </a:bodyPr>
          <a:lstStyle/>
          <a:p>
            <a:r>
              <a:rPr lang="en-US" dirty="0"/>
              <a:t>setup</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en-US" dirty="0"/>
              <a:t>├── </a:t>
            </a:r>
            <a:r>
              <a:rPr lang="en-US" dirty="0" err="1"/>
              <a:t>metadata.rb</a:t>
            </a:r>
            <a:endParaRPr lang="en-US" dirty="0"/>
          </a:p>
          <a:p>
            <a:r>
              <a:rPr lang="en-US" dirty="0"/>
              <a:t>└── recipes</a:t>
            </a:r>
          </a:p>
          <a:p>
            <a:r>
              <a:rPr lang="en-US" dirty="0"/>
              <a:t>    └── </a:t>
            </a:r>
            <a:r>
              <a:rPr lang="en-US" dirty="0" err="1"/>
              <a:t>default.rb</a:t>
            </a:r>
            <a:endParaRPr lang="en-US" dirty="0"/>
          </a:p>
          <a:p>
            <a:endParaRPr lang="en-US" dirty="0"/>
          </a:p>
          <a:p>
            <a:r>
              <a:rPr lang="en-US" dirty="0"/>
              <a:t>1 directory, 5 files</a:t>
            </a:r>
          </a:p>
        </p:txBody>
      </p:sp>
      <p:sp>
        <p:nvSpPr>
          <p:cNvPr id="4" name="Text Placeholder 3"/>
          <p:cNvSpPr>
            <a:spLocks noGrp="1"/>
          </p:cNvSpPr>
          <p:nvPr>
            <p:ph type="body" sz="quarter" idx="11"/>
          </p:nvPr>
        </p:nvSpPr>
        <p:spPr/>
        <p:txBody>
          <a:bodyPr>
            <a:normAutofit/>
          </a:bodyPr>
          <a:lstStyle/>
          <a:p>
            <a:r>
              <a:rPr lang="en-US" dirty="0" smtClean="0"/>
              <a:t>$ tree setup</a:t>
            </a:r>
            <a:endParaRPr lang="en-US" dirty="0"/>
          </a:p>
        </p:txBody>
      </p:sp>
      <p:sp>
        <p:nvSpPr>
          <p:cNvPr id="7" name="Rectangle 6"/>
          <p:cNvSpPr/>
          <p:nvPr/>
        </p:nvSpPr>
        <p:spPr bwMode="auto">
          <a:xfrm>
            <a:off x="837767" y="3147629"/>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0941182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t>metadata.rb</a:t>
            </a:r>
            <a:endParaRPr lang="en-US" dirty="0"/>
          </a:p>
        </p:txBody>
      </p:sp>
      <p:sp>
        <p:nvSpPr>
          <p:cNvPr id="3" name="Subtitle 2"/>
          <p:cNvSpPr>
            <a:spLocks noGrp="1"/>
          </p:cNvSpPr>
          <p:nvPr>
            <p:ph type="subTitle" idx="4294967295"/>
          </p:nvPr>
        </p:nvSpPr>
        <p:spPr>
          <a:xfrm>
            <a:off x="2260314" y="2629588"/>
            <a:ext cx="8230599" cy="2509816"/>
          </a:xfrm>
        </p:spPr>
        <p:txBody>
          <a:bodyPr>
            <a:normAutofit/>
          </a:bodyPr>
          <a:lstStyle/>
          <a:p>
            <a:r>
              <a:rPr lang="en-US" dirty="0"/>
              <a:t>Every cookbook requires a small amount of metadata. Metadata is stored in a file called </a:t>
            </a:r>
            <a:r>
              <a:rPr lang="en-US" dirty="0" err="1"/>
              <a:t>metadata.rb</a:t>
            </a:r>
            <a:r>
              <a:rPr lang="en-US" dirty="0"/>
              <a:t> that lives at the top of each cookbook’s directory.</a:t>
            </a:r>
          </a:p>
        </p:txBody>
      </p:sp>
      <p:sp>
        <p:nvSpPr>
          <p:cNvPr id="6" name="Rectangle 5"/>
          <p:cNvSpPr/>
          <p:nvPr/>
        </p:nvSpPr>
        <p:spPr>
          <a:xfrm>
            <a:off x="3796674" y="6363568"/>
            <a:ext cx="4598660"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smtClean="0">
                <a:cs typeface="Inconsolata"/>
              </a:rPr>
              <a:t>/</a:t>
            </a:r>
            <a:r>
              <a:rPr lang="en-US" dirty="0" err="1" smtClean="0">
                <a:cs typeface="Inconsolata"/>
              </a:rPr>
              <a:t>config_rb_metadata.html</a:t>
            </a:r>
            <a:endParaRPr lang="en-US" dirty="0">
              <a:cs typeface="Inconsolata"/>
            </a:endParaRPr>
          </a:p>
        </p:txBody>
      </p:sp>
    </p:spTree>
    <p:extLst>
      <p:ext uri="{BB962C8B-B14F-4D97-AF65-F5344CB8AC3E}">
        <p14:creationId xmlns:p14="http://schemas.microsoft.com/office/powerpoint/2010/main" val="73632362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Lets take a look at the metadata</a:t>
            </a:r>
            <a:endParaRPr lang="en-US" dirty="0"/>
          </a:p>
        </p:txBody>
      </p:sp>
      <p:sp>
        <p:nvSpPr>
          <p:cNvPr id="3" name="Content Placeholder 2"/>
          <p:cNvSpPr>
            <a:spLocks noGrp="1"/>
          </p:cNvSpPr>
          <p:nvPr>
            <p:ph sz="quarter" idx="10"/>
          </p:nvPr>
        </p:nvSpPr>
        <p:spPr/>
        <p:txBody>
          <a:bodyPr>
            <a:noAutofit/>
          </a:bodyPr>
          <a:lstStyle/>
          <a:p>
            <a:r>
              <a:rPr lang="en-US" dirty="0"/>
              <a:t>name             'setup'</a:t>
            </a:r>
          </a:p>
          <a:p>
            <a:r>
              <a:rPr lang="en-US" dirty="0"/>
              <a:t>maintainer       'The Authors'</a:t>
            </a:r>
          </a:p>
          <a:p>
            <a:r>
              <a:rPr lang="en-US" dirty="0" err="1"/>
              <a:t>maintainer_email</a:t>
            </a:r>
            <a:r>
              <a:rPr lang="en-US" dirty="0"/>
              <a:t> '</a:t>
            </a:r>
            <a:r>
              <a:rPr lang="en-US" dirty="0" err="1"/>
              <a:t>you@example.com</a:t>
            </a:r>
            <a:r>
              <a:rPr lang="en-US" dirty="0"/>
              <a:t>'</a:t>
            </a:r>
          </a:p>
          <a:p>
            <a:r>
              <a:rPr lang="en-US" dirty="0"/>
              <a:t>license          '</a:t>
            </a:r>
            <a:r>
              <a:rPr lang="en-US" dirty="0" err="1"/>
              <a:t>all_rights</a:t>
            </a:r>
            <a:r>
              <a:rPr lang="en-US" dirty="0"/>
              <a:t>'</a:t>
            </a:r>
          </a:p>
          <a:p>
            <a:r>
              <a:rPr lang="en-US" dirty="0"/>
              <a:t>description      'Installs/Configures setup'</a:t>
            </a:r>
          </a:p>
          <a:p>
            <a:r>
              <a:rPr lang="en-US" dirty="0" err="1"/>
              <a:t>long_description</a:t>
            </a:r>
            <a:r>
              <a:rPr lang="en-US" dirty="0"/>
              <a:t> 'Installs/Configures setup'</a:t>
            </a:r>
          </a:p>
          <a:p>
            <a:r>
              <a:rPr lang="en-US" dirty="0"/>
              <a:t>version          '0.1.0'</a:t>
            </a:r>
          </a:p>
        </p:txBody>
      </p:sp>
      <p:sp>
        <p:nvSpPr>
          <p:cNvPr id="4" name="Text Placeholder 3"/>
          <p:cNvSpPr>
            <a:spLocks noGrp="1"/>
          </p:cNvSpPr>
          <p:nvPr>
            <p:ph type="body" sz="quarter" idx="11"/>
          </p:nvPr>
        </p:nvSpPr>
        <p:spPr/>
        <p:txBody>
          <a:bodyPr>
            <a:normAutofit/>
          </a:bodyPr>
          <a:lstStyle/>
          <a:p>
            <a:r>
              <a:rPr lang="en-US" dirty="0" smtClean="0"/>
              <a:t>$ cat setup/</a:t>
            </a:r>
            <a:r>
              <a:rPr lang="en-US" dirty="0" err="1" smtClean="0"/>
              <a:t>metadata.rb</a:t>
            </a:r>
            <a:endParaRPr lang="en-US" dirty="0"/>
          </a:p>
        </p:txBody>
      </p:sp>
      <p:sp>
        <p:nvSpPr>
          <p:cNvPr id="7" name="Rectangle 6"/>
          <p:cNvSpPr/>
          <p:nvPr/>
        </p:nvSpPr>
        <p:spPr bwMode="auto">
          <a:xfrm>
            <a:off x="837767" y="384199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9044178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cookbook has a folder for recipes</a:t>
            </a:r>
            <a:endParaRPr lang="en-US" dirty="0"/>
          </a:p>
        </p:txBody>
      </p:sp>
      <p:sp>
        <p:nvSpPr>
          <p:cNvPr id="3" name="Content Placeholder 2"/>
          <p:cNvSpPr>
            <a:spLocks noGrp="1"/>
          </p:cNvSpPr>
          <p:nvPr>
            <p:ph sz="quarter" idx="10"/>
          </p:nvPr>
        </p:nvSpPr>
        <p:spPr/>
        <p:txBody>
          <a:bodyPr>
            <a:noAutofit/>
          </a:bodyPr>
          <a:lstStyle/>
          <a:p>
            <a:r>
              <a:rPr lang="en-US" dirty="0"/>
              <a:t>setup</a:t>
            </a:r>
          </a:p>
          <a:p>
            <a:r>
              <a:rPr lang="en-US" dirty="0"/>
              <a:t>├── </a:t>
            </a:r>
            <a:r>
              <a:rPr lang="en-US" dirty="0" err="1"/>
              <a:t>Berksfile</a:t>
            </a:r>
            <a:endParaRPr lang="en-US" dirty="0"/>
          </a:p>
          <a:p>
            <a:r>
              <a:rPr lang="en-US" dirty="0"/>
              <a:t>├── </a:t>
            </a:r>
            <a:r>
              <a:rPr lang="en-US" dirty="0" err="1"/>
              <a:t>README.md</a:t>
            </a:r>
            <a:endParaRPr lang="en-US" dirty="0"/>
          </a:p>
          <a:p>
            <a:r>
              <a:rPr lang="en-US" dirty="0"/>
              <a:t>├── </a:t>
            </a:r>
            <a:r>
              <a:rPr lang="en-US" dirty="0" err="1"/>
              <a:t>chefignore</a:t>
            </a:r>
            <a:endParaRPr lang="en-US" dirty="0"/>
          </a:p>
          <a:p>
            <a:r>
              <a:rPr lang="en-US" dirty="0"/>
              <a:t>├── </a:t>
            </a:r>
            <a:r>
              <a:rPr lang="en-US" dirty="0" err="1"/>
              <a:t>metadata.rb</a:t>
            </a:r>
            <a:endParaRPr lang="en-US" dirty="0"/>
          </a:p>
          <a:p>
            <a:r>
              <a:rPr lang="en-US" dirty="0"/>
              <a:t>└── recipes</a:t>
            </a:r>
          </a:p>
          <a:p>
            <a:r>
              <a:rPr lang="en-US" dirty="0"/>
              <a:t>    └── </a:t>
            </a:r>
            <a:r>
              <a:rPr lang="en-US" dirty="0" err="1"/>
              <a:t>default.rb</a:t>
            </a:r>
            <a:endParaRPr lang="en-US" dirty="0"/>
          </a:p>
          <a:p>
            <a:endParaRPr lang="en-US" dirty="0"/>
          </a:p>
          <a:p>
            <a:r>
              <a:rPr lang="en-US" dirty="0"/>
              <a:t>1 directory, 5 files</a:t>
            </a:r>
          </a:p>
        </p:txBody>
      </p:sp>
      <p:sp>
        <p:nvSpPr>
          <p:cNvPr id="4" name="Text Placeholder 3"/>
          <p:cNvSpPr>
            <a:spLocks noGrp="1"/>
          </p:cNvSpPr>
          <p:nvPr>
            <p:ph type="body" sz="quarter" idx="11"/>
          </p:nvPr>
        </p:nvSpPr>
        <p:spPr/>
        <p:txBody>
          <a:bodyPr>
            <a:normAutofit/>
          </a:bodyPr>
          <a:lstStyle/>
          <a:p>
            <a:r>
              <a:rPr lang="en-US" dirty="0" smtClean="0"/>
              <a:t>$ tree setup</a:t>
            </a:r>
            <a:endParaRPr lang="en-US" dirty="0"/>
          </a:p>
        </p:txBody>
      </p:sp>
      <p:sp>
        <p:nvSpPr>
          <p:cNvPr id="7" name="Rectangle 6"/>
          <p:cNvSpPr/>
          <p:nvPr/>
        </p:nvSpPr>
        <p:spPr bwMode="auto">
          <a:xfrm>
            <a:off x="837768" y="3832843"/>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8260758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cookbook has a default recipe</a:t>
            </a:r>
            <a:endParaRPr lang="en-US" dirty="0"/>
          </a:p>
        </p:txBody>
      </p:sp>
      <p:sp>
        <p:nvSpPr>
          <p:cNvPr id="3" name="Content Placeholder 2"/>
          <p:cNvSpPr>
            <a:spLocks noGrp="1"/>
          </p:cNvSpPr>
          <p:nvPr>
            <p:ph sz="quarter" idx="10"/>
          </p:nvPr>
        </p:nvSpPr>
        <p:spPr/>
        <p:txBody>
          <a:bodyPr>
            <a:noAutofit/>
          </a:bodyPr>
          <a:lstStyle/>
          <a:p>
            <a:r>
              <a:rPr lang="en-US" dirty="0" smtClean="0"/>
              <a:t># </a:t>
            </a:r>
            <a:r>
              <a:rPr lang="en-US" dirty="0"/>
              <a:t>Cookbook Name:: setup</a:t>
            </a:r>
          </a:p>
          <a:p>
            <a:r>
              <a:rPr lang="en-US" dirty="0"/>
              <a:t># Recipe:: default</a:t>
            </a:r>
          </a:p>
          <a:p>
            <a:r>
              <a:rPr lang="en-US" dirty="0"/>
              <a:t>#</a:t>
            </a:r>
          </a:p>
          <a:p>
            <a:r>
              <a:rPr lang="en-US" dirty="0"/>
              <a:t># Copyright (c) 2015 The Authors, All Rights Reserved.</a:t>
            </a:r>
          </a:p>
        </p:txBody>
      </p:sp>
      <p:sp>
        <p:nvSpPr>
          <p:cNvPr id="4" name="Text Placeholder 3"/>
          <p:cNvSpPr>
            <a:spLocks noGrp="1"/>
          </p:cNvSpPr>
          <p:nvPr>
            <p:ph type="body" sz="quarter" idx="11"/>
          </p:nvPr>
        </p:nvSpPr>
        <p:spPr/>
        <p:txBody>
          <a:bodyPr>
            <a:normAutofit/>
          </a:bodyPr>
          <a:lstStyle/>
          <a:p>
            <a:r>
              <a:rPr lang="en-US" dirty="0" smtClean="0"/>
              <a:t>$ cat setup/recipes/</a:t>
            </a:r>
            <a:r>
              <a:rPr lang="en-US" dirty="0" err="1" smtClean="0"/>
              <a:t>default.rb</a:t>
            </a:r>
            <a:endParaRPr lang="en-US" dirty="0"/>
          </a:p>
        </p:txBody>
      </p:sp>
    </p:spTree>
    <p:extLst>
      <p:ext uri="{BB962C8B-B14F-4D97-AF65-F5344CB8AC3E}">
        <p14:creationId xmlns:p14="http://schemas.microsoft.com/office/powerpoint/2010/main" val="37528520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Chef's Fundamental Building Blocks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80618041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Install </a:t>
            </a:r>
            <a:r>
              <a:rPr lang="en-US" dirty="0" err="1" smtClean="0">
                <a:latin typeface="Inconsolata"/>
                <a:cs typeface="Inconsolata"/>
              </a:rPr>
              <a:t>git</a:t>
            </a:r>
            <a:endParaRPr lang="en-US" dirty="0">
              <a:latin typeface="Inconsolata"/>
              <a:cs typeface="Inconsolata"/>
            </a:endParaRPr>
          </a:p>
        </p:txBody>
      </p:sp>
      <p:sp>
        <p:nvSpPr>
          <p:cNvPr id="3" name="Subtitle 2"/>
          <p:cNvSpPr>
            <a:spLocks noGrp="1"/>
          </p:cNvSpPr>
          <p:nvPr>
            <p:ph type="subTitle" idx="1"/>
          </p:nvPr>
        </p:nvSpPr>
        <p:spPr>
          <a:xfrm>
            <a:off x="2260314" y="2629588"/>
            <a:ext cx="8230599" cy="3077852"/>
          </a:xfrm>
        </p:spPr>
        <p:txBody>
          <a:bodyPr/>
          <a:lstStyle/>
          <a:p>
            <a:r>
              <a:rPr lang="en-US" dirty="0" smtClean="0"/>
              <a:t>Add the additional policy to the setup cookbook's setup recipe:</a:t>
            </a:r>
          </a:p>
          <a:p>
            <a:endParaRPr lang="en-US" dirty="0"/>
          </a:p>
          <a:p>
            <a:r>
              <a:rPr lang="en-US" dirty="0" smtClean="0">
                <a:latin typeface="Inconsolata"/>
                <a:cs typeface="Inconsolata"/>
              </a:rPr>
              <a:t>	The package named "</a:t>
            </a:r>
            <a:r>
              <a:rPr lang="en-US" dirty="0" err="1" smtClean="0">
                <a:latin typeface="Inconsolata"/>
                <a:cs typeface="Inconsolata"/>
              </a:rPr>
              <a:t>git</a:t>
            </a:r>
            <a:r>
              <a:rPr lang="en-US" dirty="0" smtClean="0">
                <a:latin typeface="Inconsolata"/>
                <a:cs typeface="Inconsolata"/>
              </a:rPr>
              <a:t>" is installed.</a:t>
            </a:r>
          </a:p>
          <a:p>
            <a:endParaRPr lang="en-US" dirty="0">
              <a:latin typeface="Inconsolata"/>
              <a:cs typeface="Inconsolata"/>
            </a:endParaRPr>
          </a:p>
          <a:p>
            <a:r>
              <a:rPr lang="en-US" dirty="0" smtClean="0"/>
              <a:t>Then apply this recipe with </a:t>
            </a:r>
            <a:r>
              <a:rPr lang="en-US" dirty="0" smtClean="0">
                <a:latin typeface="Inconsolata"/>
                <a:cs typeface="Inconsolata"/>
              </a:rPr>
              <a:t>chef-apply</a:t>
            </a:r>
            <a:endParaRPr lang="en-US" dirty="0">
              <a:latin typeface="Inconsolata"/>
              <a:cs typeface="Inconsolata"/>
            </a:endParaRPr>
          </a:p>
        </p:txBody>
      </p:sp>
    </p:spTree>
    <p:extLst>
      <p:ext uri="{BB962C8B-B14F-4D97-AF65-F5344CB8AC3E}">
        <p14:creationId xmlns:p14="http://schemas.microsoft.com/office/powerpoint/2010/main" val="13141482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Adding the </a:t>
            </a:r>
            <a:r>
              <a:rPr lang="en-US" dirty="0" err="1" smtClean="0"/>
              <a:t>git</a:t>
            </a:r>
            <a:r>
              <a:rPr lang="en-US" dirty="0" smtClean="0"/>
              <a:t> package</a:t>
            </a:r>
            <a:endParaRPr lang="en-US" dirty="0"/>
          </a:p>
        </p:txBody>
      </p:sp>
      <p:sp>
        <p:nvSpPr>
          <p:cNvPr id="3" name="Content Placeholder 2"/>
          <p:cNvSpPr>
            <a:spLocks noGrp="1"/>
          </p:cNvSpPr>
          <p:nvPr>
            <p:ph sz="quarter" idx="10"/>
          </p:nvPr>
        </p:nvSpPr>
        <p:spPr/>
        <p:txBody>
          <a:bodyPr>
            <a:normAutofit fontScale="77500" lnSpcReduction="20000"/>
          </a:bodyPr>
          <a:lstStyle/>
          <a:p>
            <a:r>
              <a:rPr lang="en-US" dirty="0"/>
              <a:t>package "nano"</a:t>
            </a:r>
          </a:p>
          <a:p>
            <a:r>
              <a:rPr lang="en-US" dirty="0"/>
              <a:t>package "vim"</a:t>
            </a:r>
          </a:p>
          <a:p>
            <a:r>
              <a:rPr lang="en-US" dirty="0"/>
              <a:t>package "emacs"</a:t>
            </a:r>
          </a:p>
          <a:p>
            <a:endParaRPr lang="en-US" dirty="0"/>
          </a:p>
          <a:p>
            <a:r>
              <a:rPr lang="en-US" dirty="0"/>
              <a:t>package "tree"</a:t>
            </a:r>
          </a:p>
          <a:p>
            <a:r>
              <a:rPr lang="en-US" dirty="0" smtClean="0"/>
              <a:t>package "</a:t>
            </a:r>
            <a:r>
              <a:rPr lang="en-US" dirty="0" err="1" smtClean="0"/>
              <a:t>git</a:t>
            </a:r>
            <a:r>
              <a:rPr lang="en-US" dirty="0" smtClean="0"/>
              <a:t>"</a:t>
            </a:r>
          </a:p>
          <a:p>
            <a:endParaRPr lang="en-US" dirty="0"/>
          </a:p>
          <a:p>
            <a:r>
              <a:rPr lang="en-US" dirty="0"/>
              <a:t>file "/</a:t>
            </a:r>
            <a:r>
              <a:rPr lang="en-US" dirty="0" err="1"/>
              <a:t>etc</a:t>
            </a:r>
            <a:r>
              <a:rPr lang="en-US" dirty="0"/>
              <a:t>/</a:t>
            </a:r>
            <a:r>
              <a:rPr lang="en-US" dirty="0" err="1"/>
              <a:t>motd</a:t>
            </a:r>
            <a:r>
              <a:rPr lang="en-US" dirty="0"/>
              <a:t>" do</a:t>
            </a:r>
          </a:p>
          <a:p>
            <a:r>
              <a:rPr lang="en-US" dirty="0"/>
              <a:t>  content "Property of ..."</a:t>
            </a:r>
          </a:p>
          <a:p>
            <a:r>
              <a:rPr lang="en-US" dirty="0"/>
              <a:t>  mode "0644"</a:t>
            </a:r>
          </a:p>
          <a:p>
            <a:r>
              <a:rPr lang="en-US" dirty="0"/>
              <a:t>  owner "root"</a:t>
            </a:r>
          </a:p>
          <a:p>
            <a:r>
              <a:rPr lang="en-US" dirty="0"/>
              <a:t>  group "root"</a:t>
            </a:r>
          </a:p>
          <a:p>
            <a:r>
              <a:rPr lang="en-US" dirty="0"/>
              <a:t>end</a:t>
            </a:r>
          </a:p>
          <a:p>
            <a:endParaRPr lang="en-US" dirty="0"/>
          </a:p>
          <a:p>
            <a:endParaRPr lang="en-US" dirty="0"/>
          </a:p>
        </p:txBody>
      </p:sp>
      <p:sp>
        <p:nvSpPr>
          <p:cNvPr id="4" name="Text Placeholder 3"/>
          <p:cNvSpPr>
            <a:spLocks noGrp="1"/>
          </p:cNvSpPr>
          <p:nvPr>
            <p:ph type="body" sz="quarter" idx="11"/>
          </p:nvPr>
        </p:nvSpPr>
        <p:spPr/>
        <p:txBody>
          <a:bodyPr>
            <a:normAutofit fontScale="77500" lnSpcReduction="20000"/>
          </a:bodyPr>
          <a:lstStyle/>
          <a:p>
            <a:r>
              <a:rPr lang="en-US" dirty="0" smtClean="0"/>
              <a:t>setup/recipes/</a:t>
            </a:r>
            <a:r>
              <a:rPr lang="en-US" dirty="0" err="1" smtClean="0"/>
              <a:t>setup.rb</a:t>
            </a:r>
            <a:endParaRPr lang="en-US" dirty="0"/>
          </a:p>
        </p:txBody>
      </p:sp>
      <p:sp>
        <p:nvSpPr>
          <p:cNvPr id="6" name="Text Placeholder 5"/>
          <p:cNvSpPr>
            <a:spLocks noGrp="1"/>
          </p:cNvSpPr>
          <p:nvPr>
            <p:ph type="body" sz="quarter" idx="13"/>
          </p:nvPr>
        </p:nvSpPr>
        <p:spPr>
          <a:xfrm>
            <a:off x="851281" y="3266197"/>
            <a:ext cx="10803205" cy="469900"/>
          </a:xfrm>
        </p:spPr>
        <p:txBody>
          <a:bodyPr/>
          <a:lstStyle/>
          <a:p>
            <a:r>
              <a:rPr lang="en-US" dirty="0" smtClean="0"/>
              <a:t>+</a:t>
            </a:r>
            <a:endParaRPr lang="en-US" dirty="0"/>
          </a:p>
        </p:txBody>
      </p:sp>
    </p:spTree>
    <p:extLst>
      <p:ext uri="{BB962C8B-B14F-4D97-AF65-F5344CB8AC3E}">
        <p14:creationId xmlns:p14="http://schemas.microsoft.com/office/powerpoint/2010/main" val="8315516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Re-apply the setup recipe</a:t>
            </a:r>
            <a:endParaRPr lang="en-US" dirty="0"/>
          </a:p>
        </p:txBody>
      </p:sp>
      <p:sp>
        <p:nvSpPr>
          <p:cNvPr id="3" name="Content Placeholder 2"/>
          <p:cNvSpPr>
            <a:spLocks noGrp="1"/>
          </p:cNvSpPr>
          <p:nvPr>
            <p:ph sz="quarter" idx="10"/>
          </p:nvPr>
        </p:nvSpPr>
        <p:spPr/>
        <p:txBody>
          <a:bodyPr/>
          <a:lstStyle/>
          <a:p>
            <a:r>
              <a:rPr lang="en-US" dirty="0"/>
              <a:t>Recipe: (chef-apply cookbook)::(chef-apply recipe)</a:t>
            </a:r>
          </a:p>
          <a:p>
            <a:r>
              <a:rPr lang="en-US" dirty="0"/>
              <a:t>  * </a:t>
            </a:r>
            <a:r>
              <a:rPr lang="en-US" dirty="0" err="1"/>
              <a:t>yum_package</a:t>
            </a:r>
            <a:r>
              <a:rPr lang="en-US" dirty="0"/>
              <a:t>[</a:t>
            </a:r>
            <a:r>
              <a:rPr lang="en-US" dirty="0" err="1"/>
              <a:t>git</a:t>
            </a:r>
            <a:r>
              <a:rPr lang="en-US" dirty="0"/>
              <a:t>] action install</a:t>
            </a:r>
          </a:p>
          <a:p>
            <a:r>
              <a:rPr lang="en-US" dirty="0"/>
              <a:t>    - install version 1.7.1-3.el6_4.1 of package </a:t>
            </a:r>
            <a:r>
              <a:rPr lang="en-US" dirty="0" err="1"/>
              <a:t>git</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setup/recipes/</a:t>
            </a:r>
            <a:r>
              <a:rPr lang="en-US" dirty="0" err="1" smtClean="0"/>
              <a:t>setup.rb</a:t>
            </a:r>
            <a:endParaRPr lang="en-US" dirty="0"/>
          </a:p>
        </p:txBody>
      </p:sp>
      <p:sp>
        <p:nvSpPr>
          <p:cNvPr id="5" name="Rectangle 4"/>
          <p:cNvSpPr/>
          <p:nvPr/>
        </p:nvSpPr>
        <p:spPr bwMode="auto">
          <a:xfrm>
            <a:off x="846904" y="2444132"/>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6532620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chef-apply</a:t>
            </a:r>
            <a:endParaRPr lang="en-US" dirty="0">
              <a:latin typeface="Inconsolata"/>
              <a:cs typeface="Inconsolata"/>
            </a:endParaRPr>
          </a:p>
        </p:txBody>
      </p:sp>
      <p:sp>
        <p:nvSpPr>
          <p:cNvPr id="3" name="Subtitle 2"/>
          <p:cNvSpPr>
            <a:spLocks noGrp="1"/>
          </p:cNvSpPr>
          <p:nvPr>
            <p:ph type="subTitle" idx="1"/>
          </p:nvPr>
        </p:nvSpPr>
        <p:spPr>
          <a:xfrm>
            <a:off x="2260314" y="2629588"/>
            <a:ext cx="8529067" cy="3053244"/>
          </a:xfrm>
        </p:spPr>
        <p:txBody>
          <a:bodyPr>
            <a:normAutofit/>
          </a:bodyPr>
          <a:lstStyle/>
          <a:p>
            <a:r>
              <a:rPr lang="en-US" dirty="0">
                <a:latin typeface="Inconsolata"/>
                <a:cs typeface="Inconsolata"/>
              </a:rPr>
              <a:t>c</a:t>
            </a:r>
            <a:r>
              <a:rPr lang="en-US" dirty="0" smtClean="0">
                <a:latin typeface="Inconsolata"/>
                <a:cs typeface="Inconsolata"/>
              </a:rPr>
              <a:t>hef-apply</a:t>
            </a:r>
            <a:r>
              <a:rPr lang="en-US" dirty="0" smtClean="0"/>
              <a:t> is a great tool for applying resources (</a:t>
            </a:r>
            <a:r>
              <a:rPr lang="en-US" dirty="0" smtClean="0">
                <a:latin typeface="Inconsolata"/>
                <a:cs typeface="Inconsolata"/>
              </a:rPr>
              <a:t>-e</a:t>
            </a:r>
            <a:r>
              <a:rPr lang="en-US" dirty="0" smtClean="0"/>
              <a:t>) and for individual recipes but it does not know how to apply a cookbook. This is why we need to specify the path to the recipe file.</a:t>
            </a:r>
          </a:p>
          <a:p>
            <a:endParaRPr lang="en-US" dirty="0"/>
          </a:p>
          <a:p>
            <a:r>
              <a:rPr lang="en-US" dirty="0" smtClean="0"/>
              <a:t>A better tool for applying cookbooks is called </a:t>
            </a:r>
            <a:r>
              <a:rPr lang="en-US" dirty="0" smtClean="0">
                <a:latin typeface="Inconsolata"/>
                <a:cs typeface="Inconsolata"/>
              </a:rPr>
              <a:t>chef-client</a:t>
            </a:r>
            <a:r>
              <a:rPr lang="en-US" dirty="0" smtClean="0"/>
              <a:t>.</a:t>
            </a:r>
            <a:endParaRPr lang="en-US" dirty="0">
              <a:latin typeface="Inconsolata"/>
              <a:cs typeface="Inconsolata"/>
            </a:endParaRPr>
          </a:p>
        </p:txBody>
      </p:sp>
    </p:spTree>
    <p:extLst>
      <p:ext uri="{BB962C8B-B14F-4D97-AF65-F5344CB8AC3E}">
        <p14:creationId xmlns:p14="http://schemas.microsoft.com/office/powerpoint/2010/main" val="166765553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Setting up a Web Server</a:t>
            </a:r>
            <a:endParaRPr lang="en-US" dirty="0"/>
          </a:p>
        </p:txBody>
      </p:sp>
      <p:sp>
        <p:nvSpPr>
          <p:cNvPr id="3" name="Text Placeholder 2"/>
          <p:cNvSpPr>
            <a:spLocks noGrp="1"/>
          </p:cNvSpPr>
          <p:nvPr>
            <p:ph type="body" sz="quarter" idx="10"/>
          </p:nvPr>
        </p:nvSpPr>
        <p:spPr/>
        <p:txBody>
          <a:bodyPr/>
          <a:lstStyle/>
          <a:p>
            <a:pPr marL="285750" indent="-285750">
              <a:buFont typeface="Wingdings" charset="2"/>
              <a:buChar char="q"/>
            </a:pPr>
            <a:r>
              <a:rPr lang="en-US" dirty="0" smtClean="0"/>
              <a:t>Write a recipe that installs, configures, and starts an apache server</a:t>
            </a:r>
          </a:p>
          <a:p>
            <a:pPr marL="285750" indent="-285750">
              <a:buFont typeface="Wingdings" charset="2"/>
              <a:buChar char="q"/>
            </a:pPr>
            <a:r>
              <a:rPr lang="en-US" dirty="0" smtClean="0"/>
              <a:t>Create a cookbook to store the recipe</a:t>
            </a:r>
          </a:p>
          <a:p>
            <a:pPr marL="285750" indent="-285750">
              <a:buFont typeface="Wingdings" charset="2"/>
              <a:buChar char="q"/>
            </a:pPr>
            <a:r>
              <a:rPr lang="en-US" dirty="0"/>
              <a:t>Add the </a:t>
            </a:r>
            <a:r>
              <a:rPr lang="en-US" dirty="0" smtClean="0"/>
              <a:t>cookbook </a:t>
            </a:r>
            <a:r>
              <a:rPr lang="en-US" dirty="0"/>
              <a:t>to version control</a:t>
            </a:r>
            <a:endParaRPr lang="en-US" dirty="0">
              <a:latin typeface="Inconsolata"/>
              <a:cs typeface="Inconsolata"/>
            </a:endParaRPr>
          </a:p>
          <a:p>
            <a:pPr marL="285750" indent="-285750">
              <a:buFont typeface="Wingdings" charset="2"/>
              <a:buChar char="q"/>
            </a:pPr>
            <a:endParaRPr lang="en-US" dirty="0" smtClean="0"/>
          </a:p>
        </p:txBody>
      </p:sp>
      <p:sp>
        <p:nvSpPr>
          <p:cNvPr id="4" name="Content Placeholder 3"/>
          <p:cNvSpPr>
            <a:spLocks noGrp="1"/>
          </p:cNvSpPr>
          <p:nvPr>
            <p:ph sz="quarter" idx="11"/>
          </p:nvPr>
        </p:nvSpPr>
        <p:spPr/>
        <p:txBody>
          <a:bodyPr>
            <a:normAutofit/>
          </a:bodyPr>
          <a:lstStyle/>
          <a:p>
            <a:r>
              <a:rPr lang="en-US" dirty="0" smtClean="0"/>
              <a:t>Using Chef to setup a webserver? I don't see why not! It's not all that different than the other recipe I wrote.</a:t>
            </a:r>
            <a:endParaRPr lang="en-US" dirty="0"/>
          </a:p>
        </p:txBody>
      </p:sp>
    </p:spTree>
    <p:extLst>
      <p:ext uri="{BB962C8B-B14F-4D97-AF65-F5344CB8AC3E}">
        <p14:creationId xmlns:p14="http://schemas.microsoft.com/office/powerpoint/2010/main" val="59849405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Setting up a Web Server</a:t>
            </a:r>
            <a:endParaRPr lang="en-US" dirty="0"/>
          </a:p>
        </p:txBody>
      </p:sp>
      <p:sp>
        <p:nvSpPr>
          <p:cNvPr id="3" name="Subtitle 2"/>
          <p:cNvSpPr>
            <a:spLocks noGrp="1"/>
          </p:cNvSpPr>
          <p:nvPr>
            <p:ph type="subTitle" idx="1"/>
          </p:nvPr>
        </p:nvSpPr>
        <p:spPr>
          <a:xfrm>
            <a:off x="2197969" y="2629586"/>
            <a:ext cx="9005437" cy="3559291"/>
          </a:xfrm>
        </p:spPr>
        <p:txBody>
          <a:bodyPr>
            <a:noAutofit/>
          </a:bodyPr>
          <a:lstStyle/>
          <a:p>
            <a:pPr marL="342900" indent="-342900">
              <a:lnSpc>
                <a:spcPct val="120000"/>
              </a:lnSpc>
              <a:buFont typeface="Wingdings" charset="2"/>
              <a:buChar char="q"/>
            </a:pPr>
            <a:r>
              <a:rPr lang="en-US" sz="2400" dirty="0"/>
              <a:t>Use </a:t>
            </a:r>
            <a:r>
              <a:rPr lang="en-US" sz="2400" dirty="0">
                <a:latin typeface="Inconsolata"/>
                <a:cs typeface="Inconsolata"/>
              </a:rPr>
              <a:t>chef generate</a:t>
            </a:r>
            <a:r>
              <a:rPr lang="en-US" sz="2400" dirty="0"/>
              <a:t> to create a cookbook named "apache"</a:t>
            </a:r>
            <a:r>
              <a:rPr lang="en-US" sz="2400" dirty="0" smtClean="0"/>
              <a:t>.</a:t>
            </a:r>
          </a:p>
          <a:p>
            <a:pPr marL="342900" indent="-342900">
              <a:lnSpc>
                <a:spcPct val="120000"/>
              </a:lnSpc>
              <a:buFont typeface="Wingdings" charset="2"/>
              <a:buChar char="q"/>
            </a:pPr>
            <a:r>
              <a:rPr lang="en-US" sz="2400" dirty="0" smtClean="0"/>
              <a:t>Write and apply a recipe named </a:t>
            </a:r>
            <a:r>
              <a:rPr lang="en-US" sz="2400" dirty="0" smtClean="0">
                <a:latin typeface="Inconsolata"/>
                <a:cs typeface="Inconsolata"/>
              </a:rPr>
              <a:t>"</a:t>
            </a:r>
            <a:r>
              <a:rPr lang="en-US" sz="2400" dirty="0" err="1" smtClean="0">
                <a:latin typeface="Inconsolata"/>
                <a:cs typeface="Inconsolata"/>
              </a:rPr>
              <a:t>apache.rb</a:t>
            </a:r>
            <a:r>
              <a:rPr lang="en-US" sz="2400" dirty="0" smtClean="0">
                <a:latin typeface="Inconsolata"/>
                <a:cs typeface="Inconsolata"/>
              </a:rPr>
              <a:t>"</a:t>
            </a:r>
            <a:r>
              <a:rPr lang="en-US" sz="2400" dirty="0" smtClean="0"/>
              <a:t> with the policy:</a:t>
            </a:r>
          </a:p>
          <a:p>
            <a:pPr lvl="1" algn="l">
              <a:lnSpc>
                <a:spcPct val="120000"/>
              </a:lnSpc>
            </a:pPr>
            <a:r>
              <a:rPr lang="en-US" sz="2000" dirty="0">
                <a:solidFill>
                  <a:schemeClr val="tx1">
                    <a:lumMod val="75000"/>
                  </a:schemeClr>
                </a:solidFill>
                <a:latin typeface="Inconsolata"/>
                <a:cs typeface="Inconsolata"/>
              </a:rPr>
              <a:t>The package named "</a:t>
            </a:r>
            <a:r>
              <a:rPr lang="en-US" sz="2000" dirty="0" err="1">
                <a:solidFill>
                  <a:schemeClr val="tx1">
                    <a:lumMod val="75000"/>
                  </a:schemeClr>
                </a:solidFill>
                <a:latin typeface="Inconsolata"/>
                <a:cs typeface="Inconsolata"/>
              </a:rPr>
              <a:t>httpd</a:t>
            </a:r>
            <a:r>
              <a:rPr lang="en-US" sz="2000" dirty="0">
                <a:solidFill>
                  <a:schemeClr val="tx1">
                    <a:lumMod val="75000"/>
                  </a:schemeClr>
                </a:solidFill>
                <a:latin typeface="Inconsolata"/>
                <a:cs typeface="Inconsolata"/>
              </a:rPr>
              <a:t>" is installed.</a:t>
            </a:r>
          </a:p>
          <a:p>
            <a:pPr lvl="1" algn="l">
              <a:lnSpc>
                <a:spcPct val="120000"/>
              </a:lnSpc>
            </a:pPr>
            <a:r>
              <a:rPr lang="en-US" sz="2000" dirty="0">
                <a:solidFill>
                  <a:schemeClr val="tx1">
                    <a:lumMod val="75000"/>
                  </a:schemeClr>
                </a:solidFill>
                <a:latin typeface="Inconsolata"/>
                <a:cs typeface="Inconsolata"/>
              </a:rPr>
              <a:t>The file named "/</a:t>
            </a:r>
            <a:r>
              <a:rPr lang="en-US" sz="2000" dirty="0" err="1">
                <a:solidFill>
                  <a:schemeClr val="tx1">
                    <a:lumMod val="75000"/>
                  </a:schemeClr>
                </a:solidFill>
                <a:latin typeface="Inconsolata"/>
                <a:cs typeface="Inconsolata"/>
              </a:rPr>
              <a:t>var</a:t>
            </a:r>
            <a:r>
              <a:rPr lang="en-US" sz="2000" dirty="0">
                <a:solidFill>
                  <a:schemeClr val="tx1">
                    <a:lumMod val="75000"/>
                  </a:schemeClr>
                </a:solidFill>
                <a:latin typeface="Inconsolata"/>
                <a:cs typeface="Inconsolata"/>
              </a:rPr>
              <a:t>/www/html/</a:t>
            </a:r>
            <a:r>
              <a:rPr lang="en-US" sz="2000" dirty="0" err="1">
                <a:solidFill>
                  <a:schemeClr val="tx1">
                    <a:lumMod val="75000"/>
                  </a:schemeClr>
                </a:solidFill>
                <a:latin typeface="Inconsolata"/>
                <a:cs typeface="Inconsolata"/>
              </a:rPr>
              <a:t>index.html</a:t>
            </a:r>
            <a:r>
              <a:rPr lang="en-US" sz="2000" dirty="0">
                <a:solidFill>
                  <a:schemeClr val="tx1">
                    <a:lumMod val="75000"/>
                  </a:schemeClr>
                </a:solidFill>
                <a:latin typeface="Inconsolata"/>
                <a:cs typeface="Inconsolata"/>
              </a:rPr>
              <a:t>" is created with the </a:t>
            </a:r>
            <a:r>
              <a:rPr lang="en-US" sz="2000" dirty="0" smtClean="0">
                <a:solidFill>
                  <a:schemeClr val="tx1">
                    <a:lumMod val="75000"/>
                  </a:schemeClr>
                </a:solidFill>
                <a:latin typeface="Inconsolata"/>
                <a:cs typeface="Inconsolata"/>
              </a:rPr>
              <a:t>content </a:t>
            </a:r>
            <a:r>
              <a:rPr lang="en-US" sz="2000" dirty="0">
                <a:solidFill>
                  <a:schemeClr val="tx1">
                    <a:lumMod val="75000"/>
                  </a:schemeClr>
                </a:solidFill>
                <a:latin typeface="Inconsolata"/>
                <a:cs typeface="Inconsolata"/>
              </a:rPr>
              <a:t>"&lt;h1&gt;Hello, world!&lt;/h1&gt;"</a:t>
            </a:r>
          </a:p>
          <a:p>
            <a:pPr lvl="1" algn="l">
              <a:lnSpc>
                <a:spcPct val="120000"/>
              </a:lnSpc>
            </a:pPr>
            <a:r>
              <a:rPr lang="en-US" sz="2000" dirty="0">
                <a:solidFill>
                  <a:schemeClr val="tx1">
                    <a:lumMod val="75000"/>
                  </a:schemeClr>
                </a:solidFill>
                <a:latin typeface="Inconsolata"/>
                <a:cs typeface="Inconsolata"/>
              </a:rPr>
              <a:t>The service named "</a:t>
            </a:r>
            <a:r>
              <a:rPr lang="en-US" sz="2000" dirty="0" err="1">
                <a:solidFill>
                  <a:schemeClr val="tx1">
                    <a:lumMod val="75000"/>
                  </a:schemeClr>
                </a:solidFill>
                <a:latin typeface="Inconsolata"/>
                <a:cs typeface="Inconsolata"/>
              </a:rPr>
              <a:t>httpd</a:t>
            </a:r>
            <a:r>
              <a:rPr lang="en-US" sz="2000" dirty="0">
                <a:solidFill>
                  <a:schemeClr val="tx1">
                    <a:lumMod val="75000"/>
                  </a:schemeClr>
                </a:solidFill>
                <a:latin typeface="Inconsolata"/>
                <a:cs typeface="Inconsolata"/>
              </a:rPr>
              <a:t>" is started and enabled</a:t>
            </a:r>
            <a:r>
              <a:rPr lang="en-US" sz="2000" dirty="0" smtClean="0">
                <a:solidFill>
                  <a:schemeClr val="tx1">
                    <a:lumMod val="75000"/>
                  </a:schemeClr>
                </a:solidFill>
                <a:latin typeface="Inconsolata"/>
                <a:cs typeface="Inconsolata"/>
              </a:rPr>
              <a:t>.</a:t>
            </a:r>
          </a:p>
          <a:p>
            <a:pPr lvl="1" algn="l">
              <a:lnSpc>
                <a:spcPct val="120000"/>
              </a:lnSpc>
            </a:pPr>
            <a:endParaRPr lang="en-US" sz="2000" dirty="0">
              <a:solidFill>
                <a:schemeClr val="tx1">
                  <a:lumMod val="75000"/>
                </a:schemeClr>
              </a:solidFill>
            </a:endParaRPr>
          </a:p>
          <a:p>
            <a:pPr marL="342900" indent="-342900">
              <a:lnSpc>
                <a:spcPct val="120000"/>
              </a:lnSpc>
              <a:buFont typeface="Wingdings" charset="2"/>
              <a:buChar char="q"/>
            </a:pPr>
            <a:r>
              <a:rPr lang="en-US" sz="2400" dirty="0" smtClean="0"/>
              <a:t>Place </a:t>
            </a:r>
            <a:r>
              <a:rPr lang="en-US" sz="2400" dirty="0"/>
              <a:t>the apache cookbook under version </a:t>
            </a:r>
            <a:r>
              <a:rPr lang="en-US" sz="2400" dirty="0" smtClean="0"/>
              <a:t>control</a:t>
            </a:r>
            <a:endParaRPr lang="en-US" sz="2000" dirty="0">
              <a:solidFill>
                <a:schemeClr val="tx1">
                  <a:lumMod val="75000"/>
                </a:schemeClr>
              </a:solidFill>
            </a:endParaRPr>
          </a:p>
          <a:p>
            <a:pPr>
              <a:lnSpc>
                <a:spcPct val="120000"/>
              </a:lnSpc>
            </a:pPr>
            <a:endParaRPr lang="en-US" sz="1800" dirty="0"/>
          </a:p>
          <a:p>
            <a:pPr marL="342900" indent="-342900">
              <a:lnSpc>
                <a:spcPct val="120000"/>
              </a:lnSpc>
              <a:buFont typeface="Wingdings" charset="2"/>
              <a:buChar char="q"/>
            </a:pPr>
            <a:endParaRPr lang="en-US" sz="2000" dirty="0" smtClean="0"/>
          </a:p>
          <a:p>
            <a:pPr marL="342900" indent="-342900">
              <a:lnSpc>
                <a:spcPct val="120000"/>
              </a:lnSpc>
              <a:buFont typeface="Wingdings" charset="2"/>
              <a:buChar char="q"/>
            </a:pPr>
            <a:endParaRPr lang="en-US" sz="2000" dirty="0" smtClean="0"/>
          </a:p>
        </p:txBody>
      </p:sp>
    </p:spTree>
    <p:extLst>
      <p:ext uri="{BB962C8B-B14F-4D97-AF65-F5344CB8AC3E}">
        <p14:creationId xmlns:p14="http://schemas.microsoft.com/office/powerpoint/2010/main" val="73674209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Lets create a cookbook!</a:t>
            </a:r>
            <a:endParaRPr lang="en-US" dirty="0"/>
          </a:p>
        </p:txBody>
      </p:sp>
      <p:sp>
        <p:nvSpPr>
          <p:cNvPr id="3" name="Content Placeholder 2"/>
          <p:cNvSpPr>
            <a:spLocks noGrp="1"/>
          </p:cNvSpPr>
          <p:nvPr>
            <p:ph sz="quarter" idx="10"/>
          </p:nvPr>
        </p:nvSpPr>
        <p:spPr/>
        <p:txBody>
          <a:bodyPr>
            <a:noAutofit/>
          </a:bodyPr>
          <a:lstStyle/>
          <a:p>
            <a:r>
              <a:rPr lang="en-US" dirty="0"/>
              <a:t>Compiling Cookbooks...</a:t>
            </a:r>
          </a:p>
          <a:p>
            <a:r>
              <a:rPr lang="en-US" dirty="0"/>
              <a:t>Recipe: </a:t>
            </a:r>
            <a:r>
              <a:rPr lang="en-US" dirty="0" err="1"/>
              <a:t>code_generator</a:t>
            </a:r>
            <a:r>
              <a:rPr lang="en-US" dirty="0"/>
              <a:t>::cookbook</a:t>
            </a:r>
          </a:p>
          <a:p>
            <a:r>
              <a:rPr lang="en-US" dirty="0"/>
              <a:t>  * directory[/root/apache] action create</a:t>
            </a:r>
          </a:p>
          <a:p>
            <a:r>
              <a:rPr lang="en-US" dirty="0"/>
              <a:t>    - create new directory /root/apache</a:t>
            </a:r>
          </a:p>
          <a:p>
            <a:r>
              <a:rPr lang="en-US" dirty="0"/>
              <a:t>  * template[/root/apache/</a:t>
            </a:r>
            <a:r>
              <a:rPr lang="en-US" dirty="0" err="1"/>
              <a:t>metadata.rb</a:t>
            </a:r>
            <a:r>
              <a:rPr lang="en-US" dirty="0"/>
              <a:t>] action </a:t>
            </a:r>
            <a:r>
              <a:rPr lang="en-US" dirty="0" err="1"/>
              <a:t>create_if_missing</a:t>
            </a:r>
            <a:endParaRPr lang="en-US" dirty="0"/>
          </a:p>
          <a:p>
            <a:r>
              <a:rPr lang="en-US" dirty="0"/>
              <a:t>    - create new file /root/apache/</a:t>
            </a:r>
            <a:r>
              <a:rPr lang="en-US" dirty="0" err="1"/>
              <a:t>metadata.rb</a:t>
            </a:r>
            <a:endParaRPr lang="en-US" dirty="0"/>
          </a:p>
          <a:p>
            <a:r>
              <a:rPr lang="en-US" dirty="0"/>
              <a:t>    - update content in file /root/apache/</a:t>
            </a:r>
            <a:r>
              <a:rPr lang="en-US" dirty="0" err="1"/>
              <a:t>metadata.rb</a:t>
            </a:r>
            <a:r>
              <a:rPr lang="en-US" dirty="0"/>
              <a:t> from none to bd85d3</a:t>
            </a:r>
          </a:p>
          <a:p>
            <a:r>
              <a:rPr lang="en-US" dirty="0"/>
              <a:t>    (diff output suppressed by </a:t>
            </a:r>
            <a:r>
              <a:rPr lang="en-US" dirty="0" err="1"/>
              <a:t>config</a:t>
            </a:r>
            <a:r>
              <a:rPr lang="en-US" dirty="0"/>
              <a:t>)</a:t>
            </a:r>
          </a:p>
          <a:p>
            <a:r>
              <a:rPr lang="en-US" dirty="0"/>
              <a:t>  * template[/root/apache/</a:t>
            </a:r>
            <a:r>
              <a:rPr lang="en-US" dirty="0" err="1"/>
              <a:t>README.md</a:t>
            </a:r>
            <a:r>
              <a:rPr lang="en-US" dirty="0"/>
              <a:t>] action </a:t>
            </a:r>
            <a:r>
              <a:rPr lang="en-US" dirty="0" err="1"/>
              <a:t>create_if_missing</a:t>
            </a:r>
            <a:endParaRPr lang="en-US" dirty="0"/>
          </a:p>
          <a:p>
            <a:r>
              <a:rPr lang="en-US" dirty="0"/>
              <a:t>    - create new file /root/apache/</a:t>
            </a:r>
            <a:r>
              <a:rPr lang="en-US" dirty="0" err="1"/>
              <a:t>README.md</a:t>
            </a:r>
            <a:endParaRPr lang="en-US" dirty="0"/>
          </a:p>
          <a:p>
            <a:r>
              <a:rPr lang="en-US" dirty="0"/>
              <a:t>    - update content in file /root/</a:t>
            </a:r>
            <a:r>
              <a:rPr lang="en-US" dirty="0" smtClean="0"/>
              <a:t>apache/</a:t>
            </a:r>
            <a:r>
              <a:rPr lang="en-US" dirty="0" err="1"/>
              <a:t>README.md</a:t>
            </a:r>
            <a:r>
              <a:rPr lang="en-US" dirty="0"/>
              <a:t> from none to 44d165</a:t>
            </a:r>
          </a:p>
          <a:p>
            <a:r>
              <a:rPr lang="en-US" dirty="0"/>
              <a:t>    (diff output suppressed by </a:t>
            </a:r>
            <a:r>
              <a:rPr lang="en-US" dirty="0" err="1"/>
              <a:t>config</a:t>
            </a:r>
            <a:r>
              <a:rPr lang="en-US" dirty="0"/>
              <a:t>)</a:t>
            </a:r>
          </a:p>
          <a:p>
            <a:r>
              <a:rPr lang="en-US" dirty="0"/>
              <a:t>  * </a:t>
            </a:r>
            <a:r>
              <a:rPr lang="en-US" dirty="0" err="1"/>
              <a:t>cookbook_file</a:t>
            </a:r>
            <a:r>
              <a:rPr lang="en-US" dirty="0"/>
              <a:t>[/root/apache/</a:t>
            </a:r>
            <a:r>
              <a:rPr lang="en-US" dirty="0" err="1"/>
              <a:t>chefignore</a:t>
            </a:r>
            <a:r>
              <a:rPr lang="en-US" dirty="0"/>
              <a:t>] action </a:t>
            </a:r>
            <a:r>
              <a:rPr lang="en-US" dirty="0" smtClean="0"/>
              <a:t>create</a:t>
            </a:r>
            <a:endParaRPr lang="en-US" dirty="0"/>
          </a:p>
        </p:txBody>
      </p:sp>
      <p:sp>
        <p:nvSpPr>
          <p:cNvPr id="4" name="Text Placeholder 3"/>
          <p:cNvSpPr>
            <a:spLocks noGrp="1"/>
          </p:cNvSpPr>
          <p:nvPr>
            <p:ph type="body" sz="quarter" idx="11"/>
          </p:nvPr>
        </p:nvSpPr>
        <p:spPr/>
        <p:txBody>
          <a:bodyPr>
            <a:normAutofit/>
          </a:bodyPr>
          <a:lstStyle/>
          <a:p>
            <a:r>
              <a:rPr lang="en-US" dirty="0" smtClean="0"/>
              <a:t>$ chef generate cookbook apache</a:t>
            </a:r>
            <a:endParaRPr lang="en-US" dirty="0"/>
          </a:p>
        </p:txBody>
      </p:sp>
      <p:sp>
        <p:nvSpPr>
          <p:cNvPr id="5" name="Rectangle 4"/>
          <p:cNvSpPr/>
          <p:nvPr/>
        </p:nvSpPr>
        <p:spPr bwMode="auto">
          <a:xfrm>
            <a:off x="852756" y="278557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5887089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Apache Recipe</a:t>
            </a:r>
            <a:endParaRPr lang="en-US" dirty="0"/>
          </a:p>
        </p:txBody>
      </p:sp>
      <p:sp>
        <p:nvSpPr>
          <p:cNvPr id="3" name="Content Placeholder 2"/>
          <p:cNvSpPr>
            <a:spLocks noGrp="1"/>
          </p:cNvSpPr>
          <p:nvPr>
            <p:ph sz="quarter" idx="10"/>
          </p:nvPr>
        </p:nvSpPr>
        <p:spPr/>
        <p:txBody>
          <a:bodyPr/>
          <a:lstStyle/>
          <a:p>
            <a:r>
              <a:rPr lang="en-US" dirty="0"/>
              <a:t>package "</a:t>
            </a:r>
            <a:r>
              <a:rPr lang="en-US" dirty="0" err="1"/>
              <a:t>httpd</a:t>
            </a:r>
            <a:r>
              <a:rPr lang="en-US" dirty="0"/>
              <a:t>"</a:t>
            </a:r>
          </a:p>
          <a:p>
            <a:endParaRPr lang="en-US" dirty="0"/>
          </a:p>
          <a:p>
            <a:r>
              <a:rPr lang="en-US" dirty="0" smtClean="0"/>
              <a:t>file "</a:t>
            </a:r>
            <a:r>
              <a:rPr lang="en-US" dirty="0"/>
              <a:t>/</a:t>
            </a:r>
            <a:r>
              <a:rPr lang="en-US" dirty="0" err="1"/>
              <a:t>var</a:t>
            </a:r>
            <a:r>
              <a:rPr lang="en-US" dirty="0"/>
              <a:t>/www/html/</a:t>
            </a:r>
            <a:r>
              <a:rPr lang="en-US" dirty="0" err="1"/>
              <a:t>index.html</a:t>
            </a:r>
            <a:r>
              <a:rPr lang="en-US" dirty="0"/>
              <a:t>" do</a:t>
            </a:r>
          </a:p>
          <a:p>
            <a:r>
              <a:rPr lang="en-US" dirty="0" smtClean="0"/>
              <a:t>  content "&lt;h1&gt;Hello, world!&lt;/h1&gt;"</a:t>
            </a:r>
          </a:p>
          <a:p>
            <a:r>
              <a:rPr lang="en-US" dirty="0" smtClean="0"/>
              <a:t>end</a:t>
            </a:r>
            <a:endParaRPr lang="en-US" dirty="0"/>
          </a:p>
          <a:p>
            <a:endParaRPr lang="en-US" dirty="0"/>
          </a:p>
          <a:p>
            <a:r>
              <a:rPr lang="en-US" dirty="0"/>
              <a:t>service "</a:t>
            </a:r>
            <a:r>
              <a:rPr lang="en-US" dirty="0" err="1"/>
              <a:t>httpd</a:t>
            </a:r>
            <a:r>
              <a:rPr lang="en-US" dirty="0"/>
              <a:t>" do</a:t>
            </a:r>
          </a:p>
          <a:p>
            <a:r>
              <a:rPr lang="en-US" dirty="0"/>
              <a:t>  action [ :enable, :start ]</a:t>
            </a:r>
          </a:p>
          <a:p>
            <a:r>
              <a:rPr lang="en-US" dirty="0"/>
              <a:t>end</a:t>
            </a:r>
          </a:p>
        </p:txBody>
      </p:sp>
      <p:sp>
        <p:nvSpPr>
          <p:cNvPr id="4" name="Text Placeholder 3"/>
          <p:cNvSpPr>
            <a:spLocks noGrp="1"/>
          </p:cNvSpPr>
          <p:nvPr>
            <p:ph type="body" sz="quarter" idx="11"/>
          </p:nvPr>
        </p:nvSpPr>
        <p:spPr/>
        <p:txBody>
          <a:bodyPr>
            <a:normAutofit fontScale="77500" lnSpcReduction="20000"/>
          </a:bodyPr>
          <a:lstStyle/>
          <a:p>
            <a:r>
              <a:rPr lang="en-US" dirty="0" smtClean="0"/>
              <a:t>apache/recipes/</a:t>
            </a:r>
            <a:r>
              <a:rPr lang="en-US" dirty="0" err="1" smtClean="0"/>
              <a:t>apache.rb</a:t>
            </a:r>
            <a:endParaRPr lang="en-US" dirty="0"/>
          </a:p>
        </p:txBody>
      </p:sp>
    </p:spTree>
    <p:extLst>
      <p:ext uri="{BB962C8B-B14F-4D97-AF65-F5344CB8AC3E}">
        <p14:creationId xmlns:p14="http://schemas.microsoft.com/office/powerpoint/2010/main" val="17667865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A</a:t>
            </a:r>
            <a:r>
              <a:rPr lang="en-US" dirty="0" smtClean="0"/>
              <a:t>pply the apache recipe</a:t>
            </a:r>
            <a:endParaRPr lang="en-US" dirty="0"/>
          </a:p>
        </p:txBody>
      </p:sp>
      <p:sp>
        <p:nvSpPr>
          <p:cNvPr id="3" name="Content Placeholder 2"/>
          <p:cNvSpPr>
            <a:spLocks noGrp="1"/>
          </p:cNvSpPr>
          <p:nvPr>
            <p:ph sz="quarter" idx="10"/>
          </p:nvPr>
        </p:nvSpPr>
        <p:spPr/>
        <p:txBody>
          <a:bodyPr/>
          <a:lstStyle/>
          <a:p>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chef-apply apache/recipes/</a:t>
            </a:r>
            <a:r>
              <a:rPr lang="en-US" dirty="0" err="1" smtClean="0"/>
              <a:t>apache.rb</a:t>
            </a:r>
            <a:endParaRPr lang="en-US" dirty="0"/>
          </a:p>
        </p:txBody>
      </p:sp>
    </p:spTree>
    <p:extLst>
      <p:ext uri="{BB962C8B-B14F-4D97-AF65-F5344CB8AC3E}">
        <p14:creationId xmlns:p14="http://schemas.microsoft.com/office/powerpoint/2010/main" val="11251923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chef-client</a:t>
            </a:r>
            <a:endParaRPr lang="en-US" dirty="0"/>
          </a:p>
        </p:txBody>
      </p:sp>
      <p:sp>
        <p:nvSpPr>
          <p:cNvPr id="3" name="Subtitle 2"/>
          <p:cNvSpPr>
            <a:spLocks noGrp="1"/>
          </p:cNvSpPr>
          <p:nvPr>
            <p:ph type="subTitle" idx="1"/>
          </p:nvPr>
        </p:nvSpPr>
        <p:spPr/>
        <p:txBody>
          <a:bodyPr>
            <a:normAutofit/>
          </a:bodyPr>
          <a:lstStyle/>
          <a:p>
            <a:r>
              <a:rPr lang="en-US" dirty="0" smtClean="0"/>
              <a:t>Applying recipes from cookbooks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6411439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2260314" y="2629588"/>
            <a:ext cx="8230599" cy="2509816"/>
          </a:xfrm>
        </p:spPr>
        <p:txBody>
          <a:bodyPr>
            <a:normAutofit/>
          </a:bodyPr>
          <a:lstStyle/>
          <a:p>
            <a:r>
              <a:rPr lang="en-US" dirty="0" smtClean="0"/>
              <a:t>A resource is a statement of configuration policy. It describes the desired state of an element of your infrastructure, along with the steps needed to bring that item to the desired state. Each resource statement includes the resource type (such as …</a:t>
            </a:r>
            <a:endParaRPr lang="en-US" dirty="0"/>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/chef/</a:t>
            </a:r>
            <a:r>
              <a:rPr lang="en-US" dirty="0" err="1" smtClean="0"/>
              <a:t>resources.html</a:t>
            </a:r>
            <a:endParaRPr lang="en-US" dirty="0" smtClean="0"/>
          </a:p>
        </p:txBody>
      </p:sp>
    </p:spTree>
    <p:extLst>
      <p:ext uri="{BB962C8B-B14F-4D97-AF65-F5344CB8AC3E}">
        <p14:creationId xmlns:p14="http://schemas.microsoft.com/office/powerpoint/2010/main" val="2328018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chef-apply</a:t>
            </a:r>
            <a:endParaRPr lang="en-US" dirty="0">
              <a:latin typeface="Inconsolata"/>
              <a:cs typeface="Inconsolata"/>
            </a:endParaRPr>
          </a:p>
        </p:txBody>
      </p:sp>
      <p:sp>
        <p:nvSpPr>
          <p:cNvPr id="3" name="Subtitle 2"/>
          <p:cNvSpPr>
            <a:spLocks noGrp="1"/>
          </p:cNvSpPr>
          <p:nvPr>
            <p:ph type="subTitle" idx="1"/>
          </p:nvPr>
        </p:nvSpPr>
        <p:spPr>
          <a:xfrm>
            <a:off x="2260314" y="2629588"/>
            <a:ext cx="8529067" cy="3053244"/>
          </a:xfrm>
        </p:spPr>
        <p:txBody>
          <a:bodyPr>
            <a:normAutofit/>
          </a:bodyPr>
          <a:lstStyle/>
          <a:p>
            <a:r>
              <a:rPr lang="en-US" dirty="0">
                <a:latin typeface="Inconsolata"/>
                <a:cs typeface="Inconsolata"/>
              </a:rPr>
              <a:t>c</a:t>
            </a:r>
            <a:r>
              <a:rPr lang="en-US" dirty="0" smtClean="0">
                <a:latin typeface="Inconsolata"/>
                <a:cs typeface="Inconsolata"/>
              </a:rPr>
              <a:t>hef-apply</a:t>
            </a:r>
            <a:r>
              <a:rPr lang="en-US" dirty="0" smtClean="0"/>
              <a:t> is a great tool for applying resources (</a:t>
            </a:r>
            <a:r>
              <a:rPr lang="en-US" dirty="0" smtClean="0">
                <a:latin typeface="Inconsolata"/>
                <a:cs typeface="Inconsolata"/>
              </a:rPr>
              <a:t>-e</a:t>
            </a:r>
            <a:r>
              <a:rPr lang="en-US" dirty="0" smtClean="0"/>
              <a:t>) and for individual recipes but it does not know how to apply a cookbook. This is why we need to specify the path to the recipe file.</a:t>
            </a:r>
          </a:p>
          <a:p>
            <a:endParaRPr lang="en-US" dirty="0"/>
          </a:p>
          <a:p>
            <a:r>
              <a:rPr lang="en-US" dirty="0" smtClean="0"/>
              <a:t>A better tool for applying cookbooks is called </a:t>
            </a:r>
            <a:r>
              <a:rPr lang="en-US" dirty="0" smtClean="0">
                <a:latin typeface="Inconsolata"/>
                <a:cs typeface="Inconsolata"/>
              </a:rPr>
              <a:t>chef-client</a:t>
            </a:r>
            <a:r>
              <a:rPr lang="en-US" dirty="0" smtClean="0"/>
              <a:t>.</a:t>
            </a:r>
            <a:endParaRPr lang="en-US" dirty="0">
              <a:latin typeface="Inconsolata"/>
              <a:cs typeface="Inconsolata"/>
            </a:endParaRPr>
          </a:p>
        </p:txBody>
      </p:sp>
    </p:spTree>
    <p:extLst>
      <p:ext uri="{BB962C8B-B14F-4D97-AF65-F5344CB8AC3E}">
        <p14:creationId xmlns:p14="http://schemas.microsoft.com/office/powerpoint/2010/main" val="178047366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chef-client</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a:t>A chef-client is an agent that runs locally on every node that is under management by Chef. When a chef-client is run, it will perform all of the steps that are required to bring the node into the expected state, </a:t>
            </a:r>
            <a:r>
              <a:rPr lang="en-US" dirty="0" smtClean="0"/>
              <a:t>including…</a:t>
            </a:r>
            <a:endParaRPr lang="en-US" dirty="0"/>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chef_client.html</a:t>
            </a:r>
            <a:endParaRPr lang="en-US" dirty="0"/>
          </a:p>
        </p:txBody>
      </p:sp>
    </p:spTree>
    <p:extLst>
      <p:ext uri="{BB962C8B-B14F-4D97-AF65-F5344CB8AC3E}">
        <p14:creationId xmlns:p14="http://schemas.microsoft.com/office/powerpoint/2010/main" val="138381758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Using chef-client to locally apply recipes</a:t>
            </a:r>
            <a:endParaRPr lang="en-US" dirty="0"/>
          </a:p>
        </p:txBody>
      </p:sp>
      <p:sp>
        <p:nvSpPr>
          <p:cNvPr id="3" name="Subtitle 2"/>
          <p:cNvSpPr>
            <a:spLocks noGrp="1"/>
          </p:cNvSpPr>
          <p:nvPr>
            <p:ph sz="quarter" idx="10"/>
          </p:nvPr>
        </p:nvSpPr>
        <p:spPr/>
        <p:txBody>
          <a:bodyPr/>
          <a:lstStyle/>
          <a:p>
            <a:r>
              <a:rPr lang="en-US" dirty="0" smtClean="0"/>
              <a:t>$ </a:t>
            </a:r>
            <a:r>
              <a:rPr lang="en-US" dirty="0" err="1" smtClean="0"/>
              <a:t>sudo</a:t>
            </a:r>
            <a:r>
              <a:rPr lang="en-US" dirty="0" smtClean="0">
                <a:latin typeface="Inconsolata"/>
                <a:cs typeface="Inconsolata"/>
              </a:rPr>
              <a:t> chef-client --local-mode -r "recipe[setup::setup]"</a:t>
            </a:r>
            <a:endParaRPr lang="en-US" dirty="0">
              <a:latin typeface="Inconsolata"/>
              <a:cs typeface="Inconsolata"/>
            </a:endParaRPr>
          </a:p>
        </p:txBody>
      </p:sp>
      <p:sp>
        <p:nvSpPr>
          <p:cNvPr id="4" name="Content Placeholder 3"/>
          <p:cNvSpPr>
            <a:spLocks noGrp="1"/>
          </p:cNvSpPr>
          <p:nvPr>
            <p:ph sz="quarter" idx="12"/>
          </p:nvPr>
        </p:nvSpPr>
        <p:spPr/>
        <p:txBody>
          <a:bodyPr/>
          <a:lstStyle/>
          <a:p>
            <a:r>
              <a:rPr lang="en-US" dirty="0" smtClean="0"/>
              <a:t>Apply the following recipes locally:</a:t>
            </a:r>
          </a:p>
          <a:p>
            <a:endParaRPr lang="en-US" dirty="0"/>
          </a:p>
          <a:p>
            <a:pPr marL="457200" indent="-457200">
              <a:buFont typeface="Arial"/>
              <a:buChar char="•"/>
            </a:pPr>
            <a:r>
              <a:rPr lang="en-US" dirty="0" smtClean="0"/>
              <a:t>The 'setup' recipe from the 'setup' cookbook</a:t>
            </a:r>
            <a:endParaRPr lang="en-US" dirty="0"/>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69689697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Using chef-client to locally apply recipes</a:t>
            </a:r>
            <a:endParaRPr lang="en-US" dirty="0"/>
          </a:p>
        </p:txBody>
      </p:sp>
      <p:sp>
        <p:nvSpPr>
          <p:cNvPr id="3" name="Subtitle 2"/>
          <p:cNvSpPr>
            <a:spLocks noGrp="1"/>
          </p:cNvSpPr>
          <p:nvPr>
            <p:ph sz="quarter" idx="10"/>
          </p:nvPr>
        </p:nvSpPr>
        <p:spPr/>
        <p:txBody>
          <a:bodyPr/>
          <a:lstStyle/>
          <a:p>
            <a:r>
              <a:rPr lang="en-US" dirty="0"/>
              <a:t>$ </a:t>
            </a:r>
            <a:r>
              <a:rPr lang="en-US" dirty="0" err="1"/>
              <a:t>sudo</a:t>
            </a:r>
            <a:r>
              <a:rPr lang="en-US" dirty="0"/>
              <a:t> chef</a:t>
            </a:r>
            <a:r>
              <a:rPr lang="en-US" dirty="0" smtClean="0">
                <a:latin typeface="Inconsolata"/>
                <a:cs typeface="Inconsolata"/>
              </a:rPr>
              <a:t>-client --local-mode -r "recipe[apache::apache]"</a:t>
            </a:r>
            <a:endParaRPr lang="en-US" dirty="0">
              <a:latin typeface="Inconsolata"/>
              <a:cs typeface="Inconsolata"/>
            </a:endParaRPr>
          </a:p>
        </p:txBody>
      </p:sp>
      <p:sp>
        <p:nvSpPr>
          <p:cNvPr id="4" name="Content Placeholder 3"/>
          <p:cNvSpPr>
            <a:spLocks noGrp="1"/>
          </p:cNvSpPr>
          <p:nvPr>
            <p:ph sz="quarter" idx="12"/>
          </p:nvPr>
        </p:nvSpPr>
        <p:spPr>
          <a:xfrm>
            <a:off x="457435" y="3766388"/>
            <a:ext cx="11201166" cy="2556315"/>
          </a:xfrm>
        </p:spPr>
        <p:txBody>
          <a:bodyPr/>
          <a:lstStyle/>
          <a:p>
            <a:r>
              <a:rPr lang="en-US" dirty="0" smtClean="0"/>
              <a:t>Apply the following recipes locally:</a:t>
            </a:r>
          </a:p>
          <a:p>
            <a:endParaRPr lang="en-US" dirty="0"/>
          </a:p>
          <a:p>
            <a:pPr marL="457200" indent="-457200">
              <a:buFontTx/>
              <a:buChar char="•"/>
            </a:pPr>
            <a:r>
              <a:rPr lang="en-US" dirty="0" smtClean="0"/>
              <a:t>The 'apache' recipe from the 'apache' cookbook</a:t>
            </a:r>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7168170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Using chef-client to locally apply recipes</a:t>
            </a:r>
            <a:endParaRPr lang="en-US" dirty="0"/>
          </a:p>
        </p:txBody>
      </p:sp>
      <p:sp>
        <p:nvSpPr>
          <p:cNvPr id="3" name="Subtitle 2"/>
          <p:cNvSpPr>
            <a:spLocks noGrp="1"/>
          </p:cNvSpPr>
          <p:nvPr>
            <p:ph sz="quarter" idx="10"/>
          </p:nvPr>
        </p:nvSpPr>
        <p:spPr/>
        <p:txBody>
          <a:bodyPr/>
          <a:lstStyle/>
          <a:p>
            <a:r>
              <a:rPr lang="en-US" dirty="0"/>
              <a:t>$ </a:t>
            </a:r>
            <a:r>
              <a:rPr lang="en-US" dirty="0" err="1"/>
              <a:t>sudo</a:t>
            </a:r>
            <a:r>
              <a:rPr lang="en-US" dirty="0"/>
              <a:t> chef</a:t>
            </a:r>
            <a:r>
              <a:rPr lang="en-US" dirty="0" smtClean="0">
                <a:latin typeface="Inconsolata"/>
                <a:cs typeface="Inconsolata"/>
              </a:rPr>
              <a:t>-client --local-mode -r \ "recipe[</a:t>
            </a:r>
            <a:r>
              <a:rPr lang="en-US" dirty="0" smtClean="0"/>
              <a:t>setup::setup</a:t>
            </a:r>
            <a:r>
              <a:rPr lang="en-US" dirty="0" smtClean="0">
                <a:latin typeface="Inconsolata"/>
                <a:cs typeface="Inconsolata"/>
              </a:rPr>
              <a:t>],recipe[apache::apache]"</a:t>
            </a:r>
            <a:endParaRPr lang="en-US" dirty="0">
              <a:latin typeface="Inconsolata"/>
              <a:cs typeface="Inconsolata"/>
            </a:endParaRPr>
          </a:p>
        </p:txBody>
      </p:sp>
      <p:sp>
        <p:nvSpPr>
          <p:cNvPr id="4" name="Content Placeholder 3"/>
          <p:cNvSpPr>
            <a:spLocks noGrp="1"/>
          </p:cNvSpPr>
          <p:nvPr>
            <p:ph sz="quarter" idx="12"/>
          </p:nvPr>
        </p:nvSpPr>
        <p:spPr/>
        <p:txBody>
          <a:bodyPr/>
          <a:lstStyle/>
          <a:p>
            <a:r>
              <a:rPr lang="en-US" dirty="0" smtClean="0"/>
              <a:t>Apply the following recipes locally:</a:t>
            </a:r>
            <a:endParaRPr lang="en-US" dirty="0"/>
          </a:p>
          <a:p>
            <a:pPr marL="457200" indent="-457200">
              <a:buFontTx/>
              <a:buChar char="•"/>
            </a:pPr>
            <a:endParaRPr lang="en-US" dirty="0" smtClean="0"/>
          </a:p>
          <a:p>
            <a:pPr marL="457200" indent="-457200">
              <a:buFontTx/>
              <a:buChar char="•"/>
            </a:pPr>
            <a:r>
              <a:rPr lang="en-US" dirty="0" smtClean="0"/>
              <a:t>The 'default' recipe from the 'setup' cookbook</a:t>
            </a:r>
          </a:p>
          <a:p>
            <a:pPr marL="457200" indent="-457200">
              <a:buFontTx/>
              <a:buChar char="•"/>
            </a:pPr>
            <a:r>
              <a:rPr lang="en-US" dirty="0" smtClean="0"/>
              <a:t>The 'default' recipe </a:t>
            </a:r>
            <a:r>
              <a:rPr lang="en-US" dirty="0"/>
              <a:t>from the </a:t>
            </a:r>
            <a:r>
              <a:rPr lang="en-US" dirty="0" smtClean="0"/>
              <a:t>'apache' </a:t>
            </a:r>
            <a:r>
              <a:rPr lang="en-US" dirty="0"/>
              <a:t>cookbook</a:t>
            </a:r>
          </a:p>
          <a:p>
            <a:pPr marL="457200" indent="-457200">
              <a:buFontTx/>
              <a:buChar char="•"/>
            </a:pPr>
            <a:endParaRPr lang="en-US" dirty="0"/>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197190323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latin typeface="Inconsolata"/>
                <a:cs typeface="Inconsolata"/>
              </a:rPr>
              <a:t>--local-mode</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smtClean="0">
                <a:latin typeface="Inconsolata"/>
                <a:cs typeface="Inconsolata"/>
              </a:rPr>
              <a:t>chef-client's </a:t>
            </a:r>
            <a:r>
              <a:rPr lang="en-US" dirty="0" smtClean="0"/>
              <a:t>default mode attempts to contact a Chef Server and ask it for the recipes to run for the given node. We are overriding that behavior to have work in a local mode.</a:t>
            </a:r>
            <a:endParaRPr lang="en-US" dirty="0"/>
          </a:p>
        </p:txBody>
      </p:sp>
      <p:sp>
        <p:nvSpPr>
          <p:cNvPr id="4" name="Content Placeholder 3"/>
          <p:cNvSpPr>
            <a:spLocks noGrp="1"/>
          </p:cNvSpPr>
          <p:nvPr>
            <p:ph sz="quarter" idx="13"/>
          </p:nvPr>
        </p:nvSpPr>
        <p:spPr/>
        <p:txBody>
          <a:bodyPr/>
          <a:lstStyle/>
          <a:p>
            <a:endParaRPr lang="en-US"/>
          </a:p>
        </p:txBody>
      </p:sp>
    </p:spTree>
    <p:extLst>
      <p:ext uri="{BB962C8B-B14F-4D97-AF65-F5344CB8AC3E}">
        <p14:creationId xmlns:p14="http://schemas.microsoft.com/office/powerpoint/2010/main" val="180996291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0315" y="1872245"/>
            <a:ext cx="8287608" cy="639534"/>
          </a:xfrm>
        </p:spPr>
        <p:txBody>
          <a:bodyPr>
            <a:noAutofit/>
          </a:bodyPr>
          <a:lstStyle/>
          <a:p>
            <a:r>
              <a:rPr lang="en-US" sz="3600" dirty="0" smtClean="0">
                <a:latin typeface="Inconsolata"/>
                <a:cs typeface="Inconsolata"/>
              </a:rPr>
              <a:t>-r "recipe[COOKBOOK::RECIPE]"</a:t>
            </a:r>
            <a:endParaRPr lang="en-US" sz="3600" dirty="0">
              <a:latin typeface="Inconsolata"/>
              <a:cs typeface="Inconsolata"/>
            </a:endParaRPr>
          </a:p>
        </p:txBody>
      </p:sp>
      <p:sp>
        <p:nvSpPr>
          <p:cNvPr id="3" name="Subtitle 2"/>
          <p:cNvSpPr>
            <a:spLocks noGrp="1"/>
          </p:cNvSpPr>
          <p:nvPr>
            <p:ph type="subTitle" idx="1"/>
          </p:nvPr>
        </p:nvSpPr>
        <p:spPr>
          <a:xfrm>
            <a:off x="2260314" y="2629587"/>
            <a:ext cx="8230599" cy="3289439"/>
          </a:xfrm>
        </p:spPr>
        <p:txBody>
          <a:bodyPr/>
          <a:lstStyle/>
          <a:p>
            <a:r>
              <a:rPr lang="en-US" dirty="0" smtClean="0"/>
              <a:t>In local mode we need to provide a list of recipes to apply to the system. This is called a </a:t>
            </a:r>
            <a:r>
              <a:rPr lang="en-US" b="1" dirty="0" smtClean="0"/>
              <a:t>run list</a:t>
            </a:r>
            <a:r>
              <a:rPr lang="en-US" dirty="0" smtClean="0"/>
              <a:t>. A run list is an ordered collection of recipes to execute.</a:t>
            </a:r>
          </a:p>
          <a:p>
            <a:endParaRPr lang="en-US" dirty="0"/>
          </a:p>
          <a:p>
            <a:r>
              <a:rPr lang="en-US" dirty="0" smtClean="0"/>
              <a:t>Each recipe in the run list must be addressed with the format </a:t>
            </a:r>
            <a:r>
              <a:rPr lang="en-US" dirty="0" smtClean="0">
                <a:latin typeface="Inconsolata"/>
                <a:cs typeface="Inconsolata"/>
              </a:rPr>
              <a:t>recipe[COOKBOOK::RECIPE]</a:t>
            </a:r>
            <a:r>
              <a:rPr lang="en-US" dirty="0" smtClean="0"/>
              <a:t>.</a:t>
            </a:r>
            <a:endParaRPr lang="en-US" dirty="0">
              <a:latin typeface="Inconsolata"/>
              <a:cs typeface="Inconsolata"/>
            </a:endParaRPr>
          </a:p>
        </p:txBody>
      </p:sp>
    </p:spTree>
    <p:extLst>
      <p:ext uri="{BB962C8B-B14F-4D97-AF65-F5344CB8AC3E}">
        <p14:creationId xmlns:p14="http://schemas.microsoft.com/office/powerpoint/2010/main" val="94081903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normAutofit fontScale="90000"/>
          </a:bodyPr>
          <a:lstStyle/>
          <a:p>
            <a:r>
              <a:rPr lang="en-US" dirty="0" smtClean="0"/>
              <a:t>Return home first</a:t>
            </a:r>
            <a:endParaRPr lang="en-US" dirty="0"/>
          </a:p>
        </p:txBody>
      </p:sp>
      <p:sp>
        <p:nvSpPr>
          <p:cNvPr id="4" name="Text Placeholder 3"/>
          <p:cNvSpPr>
            <a:spLocks noGrp="1"/>
          </p:cNvSpPr>
          <p:nvPr>
            <p:ph type="body" sz="quarter" idx="11"/>
          </p:nvPr>
        </p:nvSpPr>
        <p:spPr/>
        <p:txBody>
          <a:bodyPr/>
          <a:lstStyle/>
          <a:p>
            <a:r>
              <a:rPr lang="en-US" dirty="0" smtClean="0"/>
              <a:t>$ cd ~</a:t>
            </a:r>
            <a:endParaRPr lang="en-US" dirty="0"/>
          </a:p>
        </p:txBody>
      </p:sp>
    </p:spTree>
    <p:extLst>
      <p:ext uri="{BB962C8B-B14F-4D97-AF65-F5344CB8AC3E}">
        <p14:creationId xmlns:p14="http://schemas.microsoft.com/office/powerpoint/2010/main" val="825189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[2015-03-29T21:38:56-07:00] WARN: No </a:t>
            </a:r>
            <a:r>
              <a:rPr lang="en-US" dirty="0" err="1" smtClean="0"/>
              <a:t>config</a:t>
            </a:r>
            <a:r>
              <a:rPr lang="en-US" dirty="0" smtClean="0"/>
              <a:t> file found or specified on command line, using command line options.</a:t>
            </a:r>
          </a:p>
          <a:p>
            <a:r>
              <a:rPr lang="en-US" dirty="0" smtClean="0"/>
              <a:t>Starting Chef Client, version 11.16.4</a:t>
            </a:r>
          </a:p>
          <a:p>
            <a:r>
              <a:rPr lang="en-US" dirty="0" smtClean="0"/>
              <a:t>resolving cookbooks for run list: ["apache::apache"]</a:t>
            </a:r>
          </a:p>
          <a:p>
            <a:endParaRPr lang="en-US" dirty="0" smtClean="0"/>
          </a:p>
          <a:p>
            <a:r>
              <a:rPr lang="en-US" dirty="0" smtClean="0"/>
              <a:t>================================================================================</a:t>
            </a:r>
          </a:p>
          <a:p>
            <a:r>
              <a:rPr lang="en-US" dirty="0" smtClean="0"/>
              <a:t>Error Resolving Cookbooks for Run List:</a:t>
            </a:r>
          </a:p>
          <a:p>
            <a:r>
              <a:rPr lang="en-US" dirty="0" smtClean="0"/>
              <a:t>================================================================================</a:t>
            </a:r>
          </a:p>
          <a:p>
            <a:endParaRPr lang="en-US" dirty="0" smtClean="0"/>
          </a:p>
          <a:p>
            <a:r>
              <a:rPr lang="en-US" dirty="0" smtClean="0"/>
              <a:t>Missing Cookbooks:</a:t>
            </a:r>
            <a:endParaRPr lang="en-US" dirty="0"/>
          </a:p>
        </p:txBody>
      </p:sp>
      <p:sp>
        <p:nvSpPr>
          <p:cNvPr id="3" name="Title 2"/>
          <p:cNvSpPr>
            <a:spLocks noGrp="1"/>
          </p:cNvSpPr>
          <p:nvPr>
            <p:ph type="title"/>
          </p:nvPr>
        </p:nvSpPr>
        <p:spPr/>
        <p:txBody>
          <a:bodyPr>
            <a:normAutofit fontScale="90000"/>
          </a:bodyPr>
          <a:lstStyle/>
          <a:p>
            <a:r>
              <a:rPr lang="en-US" dirty="0" smtClean="0"/>
              <a:t>Applying the </a:t>
            </a:r>
            <a:r>
              <a:rPr lang="en-US" dirty="0" smtClean="0">
                <a:latin typeface="Inconsolata"/>
                <a:cs typeface="Inconsolata"/>
              </a:rPr>
              <a:t>apache::apache</a:t>
            </a:r>
            <a:r>
              <a:rPr lang="en-US" dirty="0" smtClean="0"/>
              <a:t> recipe locally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"recipe[apache::apache]"</a:t>
            </a:r>
            <a:endParaRPr lang="en-US" dirty="0"/>
          </a:p>
        </p:txBody>
      </p:sp>
      <p:sp>
        <p:nvSpPr>
          <p:cNvPr id="5" name="Rectangle 4"/>
          <p:cNvSpPr/>
          <p:nvPr/>
        </p:nvSpPr>
        <p:spPr bwMode="auto">
          <a:xfrm>
            <a:off x="841991" y="2376618"/>
            <a:ext cx="10813469" cy="679751"/>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7695277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normAutofit fontScale="90000"/>
          </a:bodyPr>
          <a:lstStyle/>
          <a:p>
            <a:r>
              <a:rPr lang="en-US" dirty="0" smtClean="0"/>
              <a:t>Create a cookbooks directory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mkdir</a:t>
            </a:r>
            <a:r>
              <a:rPr lang="en-US" dirty="0" smtClean="0"/>
              <a:t> cookbooks</a:t>
            </a:r>
            <a:endParaRPr lang="en-US" dirty="0"/>
          </a:p>
        </p:txBody>
      </p:sp>
    </p:spTree>
    <p:extLst>
      <p:ext uri="{BB962C8B-B14F-4D97-AF65-F5344CB8AC3E}">
        <p14:creationId xmlns:p14="http://schemas.microsoft.com/office/powerpoint/2010/main" val="20991489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chef-apply</a:t>
            </a:r>
            <a:r>
              <a:rPr lang="en-US" dirty="0" smtClean="0"/>
              <a:t>?</a:t>
            </a:r>
            <a:endParaRPr lang="en-US" dirty="0"/>
          </a:p>
        </p:txBody>
      </p:sp>
      <p:sp>
        <p:nvSpPr>
          <p:cNvPr id="3" name="Subtitle 2"/>
          <p:cNvSpPr>
            <a:spLocks noGrp="1"/>
          </p:cNvSpPr>
          <p:nvPr>
            <p:ph type="subTitle" idx="1"/>
          </p:nvPr>
        </p:nvSpPr>
        <p:spPr/>
        <p:txBody>
          <a:bodyPr/>
          <a:lstStyle/>
          <a:p>
            <a:r>
              <a:rPr lang="en-US" dirty="0"/>
              <a:t>A</a:t>
            </a:r>
            <a:r>
              <a:rPr lang="en-US" dirty="0" smtClean="0"/>
              <a:t>n executable program that allows you to work with resources and recipe files.</a:t>
            </a:r>
          </a:p>
        </p:txBody>
      </p:sp>
    </p:spTree>
    <p:extLst>
      <p:ext uri="{BB962C8B-B14F-4D97-AF65-F5344CB8AC3E}">
        <p14:creationId xmlns:p14="http://schemas.microsoft.com/office/powerpoint/2010/main" val="10021656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normAutofit fontScale="90000"/>
          </a:bodyPr>
          <a:lstStyle/>
          <a:p>
            <a:r>
              <a:rPr lang="en-US" dirty="0" smtClean="0"/>
              <a:t>Move the setup cookbook</a:t>
            </a:r>
            <a:endParaRPr lang="en-US" dirty="0"/>
          </a:p>
        </p:txBody>
      </p:sp>
      <p:sp>
        <p:nvSpPr>
          <p:cNvPr id="4" name="Text Placeholder 3"/>
          <p:cNvSpPr>
            <a:spLocks noGrp="1"/>
          </p:cNvSpPr>
          <p:nvPr>
            <p:ph type="body" sz="quarter" idx="11"/>
          </p:nvPr>
        </p:nvSpPr>
        <p:spPr/>
        <p:txBody>
          <a:bodyPr/>
          <a:lstStyle/>
          <a:p>
            <a:r>
              <a:rPr lang="en-US" dirty="0" smtClean="0"/>
              <a:t>$ mv setup cookbooks</a:t>
            </a:r>
            <a:endParaRPr lang="en-US" dirty="0"/>
          </a:p>
        </p:txBody>
      </p:sp>
    </p:spTree>
    <p:extLst>
      <p:ext uri="{BB962C8B-B14F-4D97-AF65-F5344CB8AC3E}">
        <p14:creationId xmlns:p14="http://schemas.microsoft.com/office/powerpoint/2010/main" val="153437745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endParaRPr lang="en-US"/>
          </a:p>
        </p:txBody>
      </p:sp>
      <p:sp>
        <p:nvSpPr>
          <p:cNvPr id="3" name="Title 2"/>
          <p:cNvSpPr>
            <a:spLocks noGrp="1"/>
          </p:cNvSpPr>
          <p:nvPr>
            <p:ph type="title"/>
          </p:nvPr>
        </p:nvSpPr>
        <p:spPr/>
        <p:txBody>
          <a:bodyPr>
            <a:normAutofit fontScale="90000"/>
          </a:bodyPr>
          <a:lstStyle/>
          <a:p>
            <a:r>
              <a:rPr lang="en-US" dirty="0" smtClean="0"/>
              <a:t>Move the apache cookbook</a:t>
            </a:r>
            <a:endParaRPr lang="en-US" dirty="0"/>
          </a:p>
        </p:txBody>
      </p:sp>
      <p:sp>
        <p:nvSpPr>
          <p:cNvPr id="4" name="Text Placeholder 3"/>
          <p:cNvSpPr>
            <a:spLocks noGrp="1"/>
          </p:cNvSpPr>
          <p:nvPr>
            <p:ph type="body" sz="quarter" idx="11"/>
          </p:nvPr>
        </p:nvSpPr>
        <p:spPr/>
        <p:txBody>
          <a:bodyPr/>
          <a:lstStyle/>
          <a:p>
            <a:r>
              <a:rPr lang="en-US" dirty="0" smtClean="0"/>
              <a:t>$ mv apache cookbooks</a:t>
            </a:r>
            <a:endParaRPr lang="en-US" dirty="0"/>
          </a:p>
        </p:txBody>
      </p:sp>
    </p:spTree>
    <p:extLst>
      <p:ext uri="{BB962C8B-B14F-4D97-AF65-F5344CB8AC3E}">
        <p14:creationId xmlns:p14="http://schemas.microsoft.com/office/powerpoint/2010/main" val="12982362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"apache::apache"</a:t>
            </a:r>
            <a:r>
              <a:rPr lang="en-US" dirty="0"/>
              <a:t>]</a:t>
            </a:r>
          </a:p>
          <a:p>
            <a:r>
              <a:rPr lang="en-US" dirty="0"/>
              <a:t>Synchronizing Cookbooks:</a:t>
            </a:r>
          </a:p>
          <a:p>
            <a:r>
              <a:rPr lang="en-US" dirty="0"/>
              <a:t>  - </a:t>
            </a:r>
            <a:r>
              <a:rPr lang="en-US" dirty="0" smtClean="0"/>
              <a:t>apache</a:t>
            </a:r>
            <a:endParaRPr lang="en-US" dirty="0"/>
          </a:p>
          <a:p>
            <a:r>
              <a:rPr lang="en-US" dirty="0"/>
              <a:t>Compiling Cookbooks...</a:t>
            </a:r>
          </a:p>
          <a:p>
            <a:r>
              <a:rPr lang="en-US" dirty="0"/>
              <a:t>Converging 3 resources</a:t>
            </a:r>
          </a:p>
          <a:p>
            <a:r>
              <a:rPr lang="en-US" dirty="0"/>
              <a:t>Recipe: </a:t>
            </a:r>
            <a:r>
              <a:rPr lang="en-US" dirty="0" smtClean="0"/>
              <a:t>apache::apache</a:t>
            </a:r>
          </a:p>
          <a:p>
            <a:r>
              <a:rPr lang="en-US" dirty="0" smtClean="0"/>
              <a:t>...</a:t>
            </a:r>
            <a:endParaRPr lang="en-US" dirty="0"/>
          </a:p>
        </p:txBody>
      </p:sp>
      <p:sp>
        <p:nvSpPr>
          <p:cNvPr id="3" name="Title 2"/>
          <p:cNvSpPr>
            <a:spLocks noGrp="1"/>
          </p:cNvSpPr>
          <p:nvPr>
            <p:ph type="title"/>
          </p:nvPr>
        </p:nvSpPr>
        <p:spPr/>
        <p:txBody>
          <a:bodyPr>
            <a:normAutofit fontScale="90000"/>
          </a:bodyPr>
          <a:lstStyle/>
          <a:p>
            <a:r>
              <a:rPr lang="en-US" dirty="0" smtClean="0"/>
              <a:t>Applying the </a:t>
            </a:r>
            <a:r>
              <a:rPr lang="en-US" dirty="0" smtClean="0">
                <a:latin typeface="Inconsolata"/>
                <a:cs typeface="Inconsolata"/>
              </a:rPr>
              <a:t>apache::apache </a:t>
            </a:r>
            <a:r>
              <a:rPr lang="en-US" dirty="0" smtClean="0"/>
              <a:t>recipe locally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"recipe[apache::apache]"</a:t>
            </a:r>
            <a:endParaRPr lang="en-US" dirty="0"/>
          </a:p>
        </p:txBody>
      </p:sp>
      <p:sp>
        <p:nvSpPr>
          <p:cNvPr id="5" name="Rectangle 4"/>
          <p:cNvSpPr/>
          <p:nvPr/>
        </p:nvSpPr>
        <p:spPr bwMode="auto">
          <a:xfrm>
            <a:off x="831228" y="3110179"/>
            <a:ext cx="10813469" cy="33361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2199349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"setup::setup"</a:t>
            </a:r>
            <a:r>
              <a:rPr lang="en-US" dirty="0"/>
              <a:t>]</a:t>
            </a:r>
          </a:p>
          <a:p>
            <a:r>
              <a:rPr lang="en-US" dirty="0"/>
              <a:t>Synchronizing Cookbooks:</a:t>
            </a:r>
          </a:p>
          <a:p>
            <a:r>
              <a:rPr lang="en-US" dirty="0"/>
              <a:t>  - </a:t>
            </a:r>
            <a:r>
              <a:rPr lang="en-US" dirty="0" smtClean="0"/>
              <a:t>setu</a:t>
            </a:r>
            <a:r>
              <a:rPr lang="en-US" dirty="0"/>
              <a:t>p</a:t>
            </a:r>
          </a:p>
          <a:p>
            <a:r>
              <a:rPr lang="en-US" dirty="0"/>
              <a:t>Compiling Cookbooks...</a:t>
            </a:r>
          </a:p>
          <a:p>
            <a:r>
              <a:rPr lang="en-US" dirty="0"/>
              <a:t>Converging </a:t>
            </a:r>
            <a:r>
              <a:rPr lang="en-US" dirty="0" smtClean="0"/>
              <a:t>6 </a:t>
            </a:r>
            <a:r>
              <a:rPr lang="en-US" dirty="0"/>
              <a:t>resources</a:t>
            </a:r>
          </a:p>
          <a:p>
            <a:r>
              <a:rPr lang="en-US" dirty="0"/>
              <a:t>Recipe: </a:t>
            </a:r>
            <a:r>
              <a:rPr lang="en-US" dirty="0" smtClean="0"/>
              <a:t>setup::setup</a:t>
            </a:r>
          </a:p>
          <a:p>
            <a:r>
              <a:rPr lang="en-US" dirty="0" smtClean="0"/>
              <a:t>...</a:t>
            </a:r>
            <a:endParaRPr lang="en-US" dirty="0"/>
          </a:p>
        </p:txBody>
      </p:sp>
      <p:sp>
        <p:nvSpPr>
          <p:cNvPr id="3" name="Title 2"/>
          <p:cNvSpPr>
            <a:spLocks noGrp="1"/>
          </p:cNvSpPr>
          <p:nvPr>
            <p:ph type="title"/>
          </p:nvPr>
        </p:nvSpPr>
        <p:spPr/>
        <p:txBody>
          <a:bodyPr>
            <a:normAutofit fontScale="90000"/>
          </a:bodyPr>
          <a:lstStyle/>
          <a:p>
            <a:r>
              <a:rPr lang="en-US" dirty="0" smtClean="0"/>
              <a:t>Applying the </a:t>
            </a:r>
            <a:r>
              <a:rPr lang="en-US" dirty="0" smtClean="0">
                <a:latin typeface="Inconsolata"/>
                <a:cs typeface="Inconsolata"/>
              </a:rPr>
              <a:t>setup::setup </a:t>
            </a:r>
            <a:r>
              <a:rPr lang="en-US" dirty="0" smtClean="0"/>
              <a:t>recipe locally</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"recipe[setup::setup]"</a:t>
            </a:r>
            <a:endParaRPr lang="en-US" dirty="0"/>
          </a:p>
        </p:txBody>
      </p:sp>
      <p:sp>
        <p:nvSpPr>
          <p:cNvPr id="5" name="Rectangle 4"/>
          <p:cNvSpPr/>
          <p:nvPr/>
        </p:nvSpPr>
        <p:spPr bwMode="auto">
          <a:xfrm>
            <a:off x="831228" y="3110179"/>
            <a:ext cx="10813469" cy="33361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704449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a:xfrm>
            <a:off x="840828" y="2259882"/>
            <a:ext cx="10817770" cy="4049478"/>
          </a:xfrm>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"apache::apache", "setup::setup"]</a:t>
            </a:r>
            <a:endParaRPr lang="en-US" dirty="0"/>
          </a:p>
          <a:p>
            <a:r>
              <a:rPr lang="en-US" dirty="0"/>
              <a:t>Synchronizing Cookbooks:</a:t>
            </a:r>
          </a:p>
          <a:p>
            <a:r>
              <a:rPr lang="en-US" dirty="0"/>
              <a:t>  - </a:t>
            </a:r>
            <a:r>
              <a:rPr lang="en-US" dirty="0" smtClean="0"/>
              <a:t>apache</a:t>
            </a:r>
          </a:p>
          <a:p>
            <a:r>
              <a:rPr lang="en-US" dirty="0"/>
              <a:t> </a:t>
            </a:r>
            <a:r>
              <a:rPr lang="en-US" dirty="0" smtClean="0"/>
              <a:t> - setup</a:t>
            </a:r>
            <a:endParaRPr lang="en-US" dirty="0"/>
          </a:p>
          <a:p>
            <a:r>
              <a:rPr lang="en-US" dirty="0"/>
              <a:t>Compiling Cookbooks...</a:t>
            </a:r>
          </a:p>
          <a:p>
            <a:r>
              <a:rPr lang="en-US" dirty="0"/>
              <a:t>Converging </a:t>
            </a:r>
            <a:r>
              <a:rPr lang="en-US" dirty="0" smtClean="0"/>
              <a:t>9 </a:t>
            </a:r>
            <a:r>
              <a:rPr lang="en-US" dirty="0"/>
              <a:t>resources</a:t>
            </a:r>
          </a:p>
          <a:p>
            <a:r>
              <a:rPr lang="en-US" dirty="0"/>
              <a:t>Recipe: </a:t>
            </a:r>
            <a:r>
              <a:rPr lang="en-US" dirty="0" smtClean="0"/>
              <a:t>apache::apache</a:t>
            </a:r>
          </a:p>
          <a:p>
            <a:r>
              <a:rPr lang="en-US" dirty="0" smtClean="0"/>
              <a:t>...</a:t>
            </a:r>
            <a:endParaRPr lang="en-US" dirty="0"/>
          </a:p>
        </p:txBody>
      </p:sp>
      <p:sp>
        <p:nvSpPr>
          <p:cNvPr id="3" name="Title 2"/>
          <p:cNvSpPr>
            <a:spLocks noGrp="1"/>
          </p:cNvSpPr>
          <p:nvPr>
            <p:ph type="title"/>
          </p:nvPr>
        </p:nvSpPr>
        <p:spPr/>
        <p:txBody>
          <a:bodyPr>
            <a:normAutofit fontScale="90000"/>
          </a:bodyPr>
          <a:lstStyle/>
          <a:p>
            <a:r>
              <a:rPr lang="en-US" dirty="0" smtClean="0"/>
              <a:t>Applying both recipes locally</a:t>
            </a:r>
            <a:endParaRPr lang="en-US" dirty="0"/>
          </a:p>
        </p:txBody>
      </p:sp>
      <p:sp>
        <p:nvSpPr>
          <p:cNvPr id="4" name="Text Placeholder 3"/>
          <p:cNvSpPr>
            <a:spLocks noGrp="1"/>
          </p:cNvSpPr>
          <p:nvPr>
            <p:ph type="body" sz="quarter" idx="11"/>
          </p:nvPr>
        </p:nvSpPr>
        <p:spPr>
          <a:xfrm>
            <a:off x="840828" y="1002861"/>
            <a:ext cx="10816896" cy="1042580"/>
          </a:xfrm>
        </p:spPr>
        <p:txBody>
          <a:bodyPr/>
          <a:lstStyle/>
          <a:p>
            <a:r>
              <a:rPr lang="en-US" dirty="0" smtClean="0"/>
              <a:t>$ </a:t>
            </a:r>
            <a:r>
              <a:rPr lang="en-US" dirty="0" err="1" smtClean="0"/>
              <a:t>sudo</a:t>
            </a:r>
            <a:r>
              <a:rPr lang="en-US" dirty="0" smtClean="0"/>
              <a:t> chef-client --local-mode \ </a:t>
            </a:r>
          </a:p>
          <a:p>
            <a:r>
              <a:rPr lang="en-US" dirty="0" smtClean="0"/>
              <a:t>-r "recipe[apache::apache], recipe[setup::setup]"</a:t>
            </a:r>
            <a:endParaRPr lang="en-US" dirty="0"/>
          </a:p>
        </p:txBody>
      </p:sp>
    </p:spTree>
    <p:extLst>
      <p:ext uri="{BB962C8B-B14F-4D97-AF65-F5344CB8AC3E}">
        <p14:creationId xmlns:p14="http://schemas.microsoft.com/office/powerpoint/2010/main" val="149779734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0315" y="1872245"/>
            <a:ext cx="8287608" cy="639534"/>
          </a:xfrm>
        </p:spPr>
        <p:txBody>
          <a:bodyPr>
            <a:noAutofit/>
          </a:bodyPr>
          <a:lstStyle/>
          <a:p>
            <a:r>
              <a:rPr lang="en-US" sz="3600" dirty="0" smtClean="0">
                <a:latin typeface="Inconsolata"/>
                <a:cs typeface="Inconsolata"/>
              </a:rPr>
              <a:t>-r "recipe[COOKBOOK(::default)]"</a:t>
            </a:r>
            <a:endParaRPr lang="en-US" sz="3600" dirty="0">
              <a:latin typeface="Inconsolata"/>
              <a:cs typeface="Inconsolata"/>
            </a:endParaRPr>
          </a:p>
        </p:txBody>
      </p:sp>
      <p:sp>
        <p:nvSpPr>
          <p:cNvPr id="3" name="Subtitle 2"/>
          <p:cNvSpPr>
            <a:spLocks noGrp="1"/>
          </p:cNvSpPr>
          <p:nvPr>
            <p:ph type="subTitle" idx="1"/>
          </p:nvPr>
        </p:nvSpPr>
        <p:spPr>
          <a:xfrm>
            <a:off x="2260314" y="2629587"/>
            <a:ext cx="8230599" cy="3289439"/>
          </a:xfrm>
        </p:spPr>
        <p:txBody>
          <a:bodyPr/>
          <a:lstStyle/>
          <a:p>
            <a:r>
              <a:rPr lang="en-US" dirty="0" smtClean="0"/>
              <a:t>When you are referencing the default recipe within a cookbook you may optionally specify only the name of the cookbook. chef-client understands that you mean to apply the default recipe from within that cookbook.</a:t>
            </a:r>
            <a:endParaRPr lang="en-US" dirty="0" smtClean="0">
              <a:latin typeface="Inconsolata"/>
              <a:cs typeface="Inconsolata"/>
            </a:endParaRPr>
          </a:p>
        </p:txBody>
      </p:sp>
    </p:spTree>
    <p:extLst>
      <p:ext uri="{BB962C8B-B14F-4D97-AF65-F5344CB8AC3E}">
        <p14:creationId xmlns:p14="http://schemas.microsoft.com/office/powerpoint/2010/main" val="6766672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260314" y="1253657"/>
            <a:ext cx="8229600" cy="1258122"/>
          </a:xfrm>
        </p:spPr>
        <p:txBody>
          <a:bodyPr>
            <a:normAutofit fontScale="90000"/>
          </a:bodyPr>
          <a:lstStyle/>
          <a:p>
            <a:r>
              <a:rPr lang="en-US" dirty="0" smtClean="0"/>
              <a:t>Setting a default in our cookbook</a:t>
            </a:r>
            <a:endParaRPr lang="en-US" dirty="0"/>
          </a:p>
        </p:txBody>
      </p:sp>
      <p:sp>
        <p:nvSpPr>
          <p:cNvPr id="3" name="Text Placeholder 2"/>
          <p:cNvSpPr>
            <a:spLocks noGrp="1"/>
          </p:cNvSpPr>
          <p:nvPr>
            <p:ph type="body" sz="quarter" idx="10"/>
          </p:nvPr>
        </p:nvSpPr>
        <p:spPr/>
        <p:txBody>
          <a:bodyPr/>
          <a:lstStyle/>
          <a:p>
            <a:pPr marL="285750" indent="-285750">
              <a:lnSpc>
                <a:spcPct val="120000"/>
              </a:lnSpc>
              <a:buFont typeface="Wingdings" charset="2"/>
              <a:buChar char="q"/>
            </a:pPr>
            <a:r>
              <a:rPr lang="en-US" dirty="0" smtClean="0"/>
              <a:t>Update the default recipe to use </a:t>
            </a:r>
            <a:r>
              <a:rPr lang="en-US" dirty="0" err="1" smtClean="0">
                <a:latin typeface="Inconsolata"/>
                <a:cs typeface="Inconsolata"/>
              </a:rPr>
              <a:t>include_recipe</a:t>
            </a:r>
            <a:r>
              <a:rPr lang="en-US" dirty="0" smtClean="0"/>
              <a:t> to include the setup recipe.</a:t>
            </a:r>
          </a:p>
          <a:p>
            <a:pPr marL="285750" indent="-285750">
              <a:lnSpc>
                <a:spcPct val="120000"/>
              </a:lnSpc>
              <a:buFont typeface="Wingdings" charset="2"/>
              <a:buChar char="q"/>
            </a:pPr>
            <a:r>
              <a:rPr lang="en-US" dirty="0" smtClean="0"/>
              <a:t>Run chef-client and locally apply the </a:t>
            </a:r>
            <a:r>
              <a:rPr lang="en-US" dirty="0" err="1" smtClean="0"/>
              <a:t>run_list</a:t>
            </a:r>
            <a:r>
              <a:rPr lang="en-US" dirty="0" smtClean="0"/>
              <a:t>: </a:t>
            </a:r>
            <a:r>
              <a:rPr lang="en-US" dirty="0" smtClean="0">
                <a:latin typeface="Inconsolata"/>
                <a:cs typeface="Inconsolata"/>
              </a:rPr>
              <a:t>"recipe[setup]"</a:t>
            </a:r>
            <a:endParaRPr lang="en-US" dirty="0">
              <a:latin typeface="Inconsolata"/>
              <a:cs typeface="Inconsolata"/>
            </a:endParaRPr>
          </a:p>
        </p:txBody>
      </p:sp>
      <p:sp>
        <p:nvSpPr>
          <p:cNvPr id="4" name="Content Placeholder 3"/>
          <p:cNvSpPr>
            <a:spLocks noGrp="1"/>
          </p:cNvSpPr>
          <p:nvPr>
            <p:ph sz="quarter" idx="11"/>
          </p:nvPr>
        </p:nvSpPr>
        <p:spPr/>
        <p:txBody>
          <a:bodyPr/>
          <a:lstStyle/>
          <a:p>
            <a:r>
              <a:rPr lang="en-US" dirty="0" smtClean="0"/>
              <a:t>It seems silly to type "recipe[setup::setup]". Typing out "recipe[setup]" also seems clearer.</a:t>
            </a:r>
            <a:endParaRPr lang="en-US" dirty="0"/>
          </a:p>
        </p:txBody>
      </p:sp>
    </p:spTree>
    <p:extLst>
      <p:ext uri="{BB962C8B-B14F-4D97-AF65-F5344CB8AC3E}">
        <p14:creationId xmlns:p14="http://schemas.microsoft.com/office/powerpoint/2010/main" val="182108090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err="1" smtClean="0">
                <a:latin typeface="Inconsolata"/>
                <a:cs typeface="Inconsolata"/>
              </a:rPr>
              <a:t>include_recipe</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a:t>A recipe can include one (or more) recipes located in </a:t>
            </a:r>
            <a:r>
              <a:rPr lang="en-US" dirty="0" smtClean="0"/>
              <a:t>cookbooks </a:t>
            </a:r>
            <a:r>
              <a:rPr lang="en-US" dirty="0"/>
              <a:t>by using the </a:t>
            </a:r>
            <a:r>
              <a:rPr lang="en-US" dirty="0" err="1" smtClean="0">
                <a:latin typeface="Inconsolata"/>
                <a:cs typeface="Inconsolata"/>
              </a:rPr>
              <a:t>include_recipe</a:t>
            </a:r>
            <a:r>
              <a:rPr lang="en-US" dirty="0" smtClean="0"/>
              <a:t> method</a:t>
            </a:r>
            <a:r>
              <a:rPr lang="en-US" dirty="0"/>
              <a:t>. When a recipe is included, the resources found in that recipe will be inserted (in the same exact order) at the point where the </a:t>
            </a:r>
            <a:r>
              <a:rPr lang="en-US" dirty="0" err="1">
                <a:latin typeface="Inconsolata"/>
                <a:cs typeface="Inconsolata"/>
              </a:rPr>
              <a:t>include_recipe</a:t>
            </a:r>
            <a:r>
              <a:rPr lang="en-US" dirty="0"/>
              <a:t> keyword is located. </a:t>
            </a:r>
          </a:p>
        </p:txBody>
      </p:sp>
      <p:sp>
        <p:nvSpPr>
          <p:cNvPr id="4" name="Content Placeholder 3"/>
          <p:cNvSpPr>
            <a:spLocks noGrp="1"/>
          </p:cNvSpPr>
          <p:nvPr>
            <p:ph sz="quarter" idx="13"/>
          </p:nvPr>
        </p:nvSpPr>
        <p:spPr/>
        <p:txBody>
          <a:bodyPr/>
          <a:lstStyle/>
          <a:p>
            <a:r>
              <a:rPr lang="en-US" dirty="0"/>
              <a:t>https://</a:t>
            </a:r>
            <a:r>
              <a:rPr lang="en-US" dirty="0" err="1"/>
              <a:t>docs.chef.io</a:t>
            </a:r>
            <a:r>
              <a:rPr lang="en-US" dirty="0"/>
              <a:t>/</a:t>
            </a:r>
            <a:r>
              <a:rPr lang="en-US" dirty="0" err="1"/>
              <a:t>recipes.html#include-recipes</a:t>
            </a:r>
            <a:endParaRPr lang="en-US" dirty="0"/>
          </a:p>
        </p:txBody>
      </p:sp>
    </p:spTree>
    <p:extLst>
      <p:ext uri="{BB962C8B-B14F-4D97-AF65-F5344CB8AC3E}">
        <p14:creationId xmlns:p14="http://schemas.microsoft.com/office/powerpoint/2010/main" val="9697828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"setup::setup"</a:t>
            </a:r>
            <a:endParaRPr lang="en-US" dirty="0"/>
          </a:p>
        </p:txBody>
      </p:sp>
      <p:sp>
        <p:nvSpPr>
          <p:cNvPr id="4" name="Content Placeholder 3"/>
          <p:cNvSpPr>
            <a:spLocks noGrp="1"/>
          </p:cNvSpPr>
          <p:nvPr>
            <p:ph sz="quarter" idx="12"/>
          </p:nvPr>
        </p:nvSpPr>
        <p:spPr/>
        <p:txBody>
          <a:bodyPr/>
          <a:lstStyle/>
          <a:p>
            <a:r>
              <a:rPr lang="en-US" dirty="0" smtClean="0"/>
              <a:t>Include the "setup" recipe from the "setup" cookbook in this recipe</a:t>
            </a:r>
            <a:endParaRPr lang="en-US" dirty="0"/>
          </a:p>
        </p:txBody>
      </p:sp>
    </p:spTree>
    <p:extLst>
      <p:ext uri="{BB962C8B-B14F-4D97-AF65-F5344CB8AC3E}">
        <p14:creationId xmlns:p14="http://schemas.microsoft.com/office/powerpoint/2010/main" val="150094445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Including a recipe</a:t>
            </a:r>
            <a:endParaRPr lang="en-US" dirty="0"/>
          </a:p>
        </p:txBody>
      </p:sp>
      <p:sp>
        <p:nvSpPr>
          <p:cNvPr id="3" name="Content Placeholder 2"/>
          <p:cNvSpPr>
            <a:spLocks noGrp="1"/>
          </p:cNvSpPr>
          <p:nvPr>
            <p:ph sz="quarter" idx="10"/>
          </p:nvPr>
        </p:nvSpPr>
        <p:spPr/>
        <p:txBody>
          <a:bodyPr/>
          <a:lstStyle/>
          <a:p>
            <a:r>
              <a:rPr lang="en-US" dirty="0" err="1" smtClean="0"/>
              <a:t>include_recipe</a:t>
            </a:r>
            <a:r>
              <a:rPr lang="en-US" dirty="0" smtClean="0"/>
              <a:t> "apache::apache"</a:t>
            </a:r>
            <a:endParaRPr lang="en-US" dirty="0"/>
          </a:p>
        </p:txBody>
      </p:sp>
      <p:sp>
        <p:nvSpPr>
          <p:cNvPr id="4" name="Content Placeholder 3"/>
          <p:cNvSpPr>
            <a:spLocks noGrp="1"/>
          </p:cNvSpPr>
          <p:nvPr>
            <p:ph sz="quarter" idx="12"/>
          </p:nvPr>
        </p:nvSpPr>
        <p:spPr/>
        <p:txBody>
          <a:bodyPr/>
          <a:lstStyle/>
          <a:p>
            <a:r>
              <a:rPr lang="en-US" dirty="0" smtClean="0"/>
              <a:t>Include the "apache" recipe from the "apache" cookbook in this recipe</a:t>
            </a:r>
            <a:endParaRPr lang="en-US" dirty="0"/>
          </a:p>
        </p:txBody>
      </p:sp>
    </p:spTree>
    <p:extLst>
      <p:ext uri="{BB962C8B-B14F-4D97-AF65-F5344CB8AC3E}">
        <p14:creationId xmlns:p14="http://schemas.microsoft.com/office/powerpoint/2010/main" val="203060475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What can chef-apply do?</a:t>
            </a:r>
            <a:endParaRPr lang="en-US" dirty="0"/>
          </a:p>
        </p:txBody>
      </p:sp>
      <p:sp>
        <p:nvSpPr>
          <p:cNvPr id="3" name="Content Placeholder 2"/>
          <p:cNvSpPr>
            <a:spLocks noGrp="1"/>
          </p:cNvSpPr>
          <p:nvPr>
            <p:ph sz="quarter" idx="10"/>
          </p:nvPr>
        </p:nvSpPr>
        <p:spPr/>
        <p:txBody>
          <a:bodyPr>
            <a:noAutofit/>
          </a:bodyPr>
          <a:lstStyle/>
          <a:p>
            <a:r>
              <a:rPr lang="en-US" sz="1800" dirty="0"/>
              <a:t>Usage: chef-apply [RECIPE_FILE] [-e RECIPE_TEXT] [-s]</a:t>
            </a:r>
          </a:p>
          <a:p>
            <a:r>
              <a:rPr lang="en-US" sz="1800" dirty="0"/>
              <a:t>        --[no-]color                 Use colored output, defaults to enabled</a:t>
            </a:r>
          </a:p>
          <a:p>
            <a:r>
              <a:rPr lang="en-US" sz="1800" dirty="0"/>
              <a:t>    -e, --execute RECIPE_TEXT        Execute resources supplied in a string</a:t>
            </a:r>
          </a:p>
          <a:p>
            <a:r>
              <a:rPr lang="en-US" sz="1800" dirty="0"/>
              <a:t>    -l, --</a:t>
            </a:r>
            <a:r>
              <a:rPr lang="en-US" sz="1800" dirty="0" err="1"/>
              <a:t>log_level</a:t>
            </a:r>
            <a:r>
              <a:rPr lang="en-US" sz="1800" dirty="0"/>
              <a:t> LEVEL            Set the log level (debug, info, warn, error, fatal)</a:t>
            </a:r>
          </a:p>
          <a:p>
            <a:r>
              <a:rPr lang="en-US" sz="1800" dirty="0"/>
              <a:t>    -s, --</a:t>
            </a:r>
            <a:r>
              <a:rPr lang="en-US" sz="1800" dirty="0" err="1"/>
              <a:t>stdin</a:t>
            </a:r>
            <a:r>
              <a:rPr lang="en-US" sz="1800" dirty="0"/>
              <a:t>                      Execute resources read from STDIN</a:t>
            </a:r>
          </a:p>
          <a:p>
            <a:r>
              <a:rPr lang="en-US" sz="1800" dirty="0"/>
              <a:t>    -v, --version                    Show chef version</a:t>
            </a:r>
          </a:p>
          <a:p>
            <a:r>
              <a:rPr lang="en-US" sz="1800" dirty="0"/>
              <a:t>    -W, --why-run                    Enable </a:t>
            </a:r>
            <a:r>
              <a:rPr lang="en-US" sz="1800" dirty="0" err="1"/>
              <a:t>whyrun</a:t>
            </a:r>
            <a:r>
              <a:rPr lang="en-US" sz="1800" dirty="0"/>
              <a:t> mode</a:t>
            </a:r>
          </a:p>
          <a:p>
            <a:r>
              <a:rPr lang="en-US" sz="1800" dirty="0"/>
              <a:t>    -h, --help                       Show this message</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5" name="Rectangle 4"/>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2638728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default recipe includes the setup recipe</a:t>
            </a:r>
            <a:endParaRPr lang="en-US" dirty="0"/>
          </a:p>
        </p:txBody>
      </p:sp>
      <p:sp>
        <p:nvSpPr>
          <p:cNvPr id="3" name="Content Placeholder 2"/>
          <p:cNvSpPr>
            <a:spLocks noGrp="1"/>
          </p:cNvSpPr>
          <p:nvPr>
            <p:ph sz="quarter" idx="10"/>
          </p:nvPr>
        </p:nvSpPr>
        <p:spPr/>
        <p:txBody>
          <a:bodyPr/>
          <a:lstStyle/>
          <a:p>
            <a:r>
              <a:rPr lang="en-US" dirty="0"/>
              <a:t>#</a:t>
            </a:r>
          </a:p>
          <a:p>
            <a:r>
              <a:rPr lang="en-US" dirty="0"/>
              <a:t># Cookbook Name:: setup</a:t>
            </a:r>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"setup::setup"</a:t>
            </a:r>
            <a:endParaRPr lang="en-US" dirty="0"/>
          </a:p>
        </p:txBody>
      </p:sp>
      <p:sp>
        <p:nvSpPr>
          <p:cNvPr id="4" name="Text Placeholder 3"/>
          <p:cNvSpPr>
            <a:spLocks noGrp="1"/>
          </p:cNvSpPr>
          <p:nvPr>
            <p:ph type="body" sz="quarter" idx="11"/>
          </p:nvPr>
        </p:nvSpPr>
        <p:spPr/>
        <p:txBody>
          <a:bodyPr>
            <a:normAutofit fontScale="77500" lnSpcReduction="20000"/>
          </a:bodyPr>
          <a:lstStyle/>
          <a:p>
            <a:r>
              <a:rPr lang="en-US" dirty="0" smtClean="0"/>
              <a:t>cookbooks/setup/recipes/</a:t>
            </a:r>
            <a:r>
              <a:rPr lang="en-US" dirty="0" err="1" smtClean="0"/>
              <a:t>default.rb</a:t>
            </a:r>
            <a:endParaRPr lang="en-US" dirty="0"/>
          </a:p>
        </p:txBody>
      </p:sp>
      <p:sp>
        <p:nvSpPr>
          <p:cNvPr id="8" name="Text Placeholder 7"/>
          <p:cNvSpPr>
            <a:spLocks noGrp="1"/>
          </p:cNvSpPr>
          <p:nvPr>
            <p:ph type="body" sz="quarter" idx="13"/>
          </p:nvPr>
        </p:nvSpPr>
        <p:spPr>
          <a:xfrm>
            <a:off x="851281" y="4672776"/>
            <a:ext cx="10803205" cy="469900"/>
          </a:xfrm>
        </p:spPr>
        <p:txBody>
          <a:bodyPr/>
          <a:lstStyle/>
          <a:p>
            <a:endParaRPr lang="en-US" dirty="0"/>
          </a:p>
        </p:txBody>
      </p:sp>
    </p:spTree>
    <p:extLst>
      <p:ext uri="{BB962C8B-B14F-4D97-AF65-F5344CB8AC3E}">
        <p14:creationId xmlns:p14="http://schemas.microsoft.com/office/powerpoint/2010/main" val="56393193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setup"</a:t>
            </a:r>
            <a:r>
              <a:rPr lang="en-US" dirty="0"/>
              <a:t>]</a:t>
            </a:r>
          </a:p>
          <a:p>
            <a:r>
              <a:rPr lang="en-US" dirty="0"/>
              <a:t>Synchronizing Cookbooks:</a:t>
            </a:r>
          </a:p>
          <a:p>
            <a:r>
              <a:rPr lang="en-US" dirty="0"/>
              <a:t>  - setup</a:t>
            </a:r>
          </a:p>
          <a:p>
            <a:r>
              <a:rPr lang="en-US" dirty="0"/>
              <a:t>Compiling Cookbooks...</a:t>
            </a:r>
          </a:p>
          <a:p>
            <a:r>
              <a:rPr lang="en-US" dirty="0"/>
              <a:t>Converging 6 resources</a:t>
            </a:r>
          </a:p>
          <a:p>
            <a:r>
              <a:rPr lang="en-US" dirty="0"/>
              <a:t>Recipe: setup::setup</a:t>
            </a:r>
          </a:p>
          <a:p>
            <a:r>
              <a:rPr lang="en-US" dirty="0"/>
              <a:t>...</a:t>
            </a:r>
          </a:p>
          <a:p>
            <a:endParaRPr lang="en-US" dirty="0"/>
          </a:p>
        </p:txBody>
      </p:sp>
      <p:sp>
        <p:nvSpPr>
          <p:cNvPr id="3" name="Title 2"/>
          <p:cNvSpPr>
            <a:spLocks noGrp="1"/>
          </p:cNvSpPr>
          <p:nvPr>
            <p:ph type="title"/>
          </p:nvPr>
        </p:nvSpPr>
        <p:spPr/>
        <p:txBody>
          <a:bodyPr>
            <a:normAutofit fontScale="90000"/>
          </a:bodyPr>
          <a:lstStyle/>
          <a:p>
            <a:r>
              <a:rPr lang="en-US" dirty="0" smtClean="0"/>
              <a:t>Applying setup's default recipe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"recipe[setup]"</a:t>
            </a:r>
            <a:endParaRPr lang="en-US" dirty="0"/>
          </a:p>
        </p:txBody>
      </p:sp>
    </p:spTree>
    <p:extLst>
      <p:ext uri="{BB962C8B-B14F-4D97-AF65-F5344CB8AC3E}">
        <p14:creationId xmlns:p14="http://schemas.microsoft.com/office/powerpoint/2010/main" val="11586637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Update the apache cookbook</a:t>
            </a:r>
            <a:endParaRPr lang="en-US" dirty="0"/>
          </a:p>
        </p:txBody>
      </p:sp>
      <p:sp>
        <p:nvSpPr>
          <p:cNvPr id="3" name="Subtitle 2"/>
          <p:cNvSpPr>
            <a:spLocks noGrp="1"/>
          </p:cNvSpPr>
          <p:nvPr>
            <p:ph type="subTitle" idx="1"/>
          </p:nvPr>
        </p:nvSpPr>
        <p:spPr>
          <a:xfrm>
            <a:off x="2260314" y="2629588"/>
            <a:ext cx="9185405" cy="3655194"/>
          </a:xfrm>
        </p:spPr>
        <p:txBody>
          <a:bodyPr/>
          <a:lstStyle/>
          <a:p>
            <a:pPr marL="457200" indent="-457200">
              <a:buFont typeface="Wingdings" charset="2"/>
              <a:buChar char="q"/>
            </a:pPr>
            <a:r>
              <a:rPr lang="en-US" dirty="0"/>
              <a:t>Update the </a:t>
            </a:r>
            <a:r>
              <a:rPr lang="en-US" dirty="0" smtClean="0"/>
              <a:t>"apache" cookbook's "default" </a:t>
            </a:r>
            <a:r>
              <a:rPr lang="en-US" dirty="0"/>
              <a:t>recipe </a:t>
            </a:r>
            <a:r>
              <a:rPr lang="en-US" dirty="0" smtClean="0"/>
              <a:t>to:</a:t>
            </a:r>
          </a:p>
          <a:p>
            <a:endParaRPr lang="en-US" dirty="0" smtClean="0">
              <a:solidFill>
                <a:schemeClr val="tx1"/>
              </a:solidFill>
              <a:latin typeface="Inconsolata"/>
              <a:cs typeface="Inconsolata"/>
            </a:endParaRPr>
          </a:p>
          <a:p>
            <a:r>
              <a:rPr lang="en-US" dirty="0" smtClean="0">
                <a:solidFill>
                  <a:schemeClr val="tx1"/>
                </a:solidFill>
                <a:latin typeface="Inconsolata"/>
                <a:cs typeface="Inconsolata"/>
              </a:rPr>
              <a:t>Include </a:t>
            </a:r>
            <a:r>
              <a:rPr lang="en-US" dirty="0">
                <a:solidFill>
                  <a:schemeClr val="tx1"/>
                </a:solidFill>
                <a:latin typeface="Inconsolata"/>
                <a:cs typeface="Inconsolata"/>
              </a:rPr>
              <a:t>the "apache" recipe from the "apache" cookbook</a:t>
            </a:r>
          </a:p>
          <a:p>
            <a:endParaRPr lang="en-US" dirty="0" smtClean="0"/>
          </a:p>
          <a:p>
            <a:pPr marL="457200" indent="-457200">
              <a:lnSpc>
                <a:spcPct val="120000"/>
              </a:lnSpc>
              <a:buFont typeface="Wingdings" charset="2"/>
              <a:buChar char="q"/>
            </a:pPr>
            <a:r>
              <a:rPr lang="en-US" dirty="0" smtClean="0"/>
              <a:t>Run </a:t>
            </a:r>
            <a:r>
              <a:rPr lang="en-US" dirty="0"/>
              <a:t>chef-client and locally apply the </a:t>
            </a:r>
            <a:r>
              <a:rPr lang="en-US" dirty="0" err="1"/>
              <a:t>run_list</a:t>
            </a:r>
            <a:r>
              <a:rPr lang="en-US" dirty="0"/>
              <a:t>: </a:t>
            </a:r>
            <a:r>
              <a:rPr lang="en-US" dirty="0">
                <a:latin typeface="Inconsolata"/>
                <a:cs typeface="Inconsolata"/>
              </a:rPr>
              <a:t>"recipe</a:t>
            </a:r>
            <a:r>
              <a:rPr lang="en-US" dirty="0" smtClean="0">
                <a:latin typeface="Inconsolata"/>
                <a:cs typeface="Inconsolata"/>
              </a:rPr>
              <a:t>[apache]"</a:t>
            </a:r>
            <a:endParaRPr lang="en-US" dirty="0">
              <a:latin typeface="Inconsolata"/>
              <a:cs typeface="Inconsolata"/>
            </a:endParaRPr>
          </a:p>
        </p:txBody>
      </p:sp>
    </p:spTree>
    <p:extLst>
      <p:ext uri="{BB962C8B-B14F-4D97-AF65-F5344CB8AC3E}">
        <p14:creationId xmlns:p14="http://schemas.microsoft.com/office/powerpoint/2010/main" val="27943104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The default recipe includes the apache recipe</a:t>
            </a:r>
            <a:endParaRPr lang="en-US" dirty="0"/>
          </a:p>
        </p:txBody>
      </p:sp>
      <p:sp>
        <p:nvSpPr>
          <p:cNvPr id="3" name="Content Placeholder 2"/>
          <p:cNvSpPr>
            <a:spLocks noGrp="1"/>
          </p:cNvSpPr>
          <p:nvPr>
            <p:ph sz="quarter" idx="10"/>
          </p:nvPr>
        </p:nvSpPr>
        <p:spPr/>
        <p:txBody>
          <a:bodyPr/>
          <a:lstStyle/>
          <a:p>
            <a:r>
              <a:rPr lang="en-US" dirty="0"/>
              <a:t>#</a:t>
            </a:r>
          </a:p>
          <a:p>
            <a:r>
              <a:rPr lang="en-US" dirty="0"/>
              <a:t># Cookbook Name:: </a:t>
            </a:r>
            <a:r>
              <a:rPr lang="en-US" dirty="0" smtClean="0"/>
              <a:t>apache</a:t>
            </a:r>
            <a:endParaRPr lang="en-US" dirty="0"/>
          </a:p>
          <a:p>
            <a:r>
              <a:rPr lang="en-US" dirty="0"/>
              <a:t># Recipe:: default</a:t>
            </a:r>
          </a:p>
          <a:p>
            <a:r>
              <a:rPr lang="en-US" dirty="0"/>
              <a:t>#</a:t>
            </a:r>
          </a:p>
          <a:p>
            <a:r>
              <a:rPr lang="en-US" dirty="0"/>
              <a:t># Copyright (c) 2015 The Authors, All Rights Reserved</a:t>
            </a:r>
            <a:r>
              <a:rPr lang="en-US" dirty="0" smtClean="0"/>
              <a:t>.</a:t>
            </a:r>
          </a:p>
          <a:p>
            <a:endParaRPr lang="en-US" dirty="0"/>
          </a:p>
          <a:p>
            <a:r>
              <a:rPr lang="en-US" dirty="0" err="1" smtClean="0"/>
              <a:t>include_recipe</a:t>
            </a:r>
            <a:r>
              <a:rPr lang="en-US" dirty="0" smtClean="0"/>
              <a:t> "apache::apache"</a:t>
            </a:r>
            <a:endParaRPr lang="en-US" dirty="0"/>
          </a:p>
        </p:txBody>
      </p:sp>
      <p:sp>
        <p:nvSpPr>
          <p:cNvPr id="4" name="Text Placeholder 3"/>
          <p:cNvSpPr>
            <a:spLocks noGrp="1"/>
          </p:cNvSpPr>
          <p:nvPr>
            <p:ph type="body" sz="quarter" idx="11"/>
          </p:nvPr>
        </p:nvSpPr>
        <p:spPr/>
        <p:txBody>
          <a:bodyPr>
            <a:normAutofit fontScale="77500" lnSpcReduction="20000"/>
          </a:bodyPr>
          <a:lstStyle/>
          <a:p>
            <a:r>
              <a:rPr lang="en-US" dirty="0" smtClean="0"/>
              <a:t>cookbooks/apache/recipes/</a:t>
            </a:r>
            <a:r>
              <a:rPr lang="en-US" dirty="0" err="1" smtClean="0"/>
              <a:t>default.rb</a:t>
            </a:r>
            <a:endParaRPr lang="en-US" dirty="0"/>
          </a:p>
        </p:txBody>
      </p:sp>
      <p:sp>
        <p:nvSpPr>
          <p:cNvPr id="8" name="Text Placeholder 7"/>
          <p:cNvSpPr>
            <a:spLocks noGrp="1"/>
          </p:cNvSpPr>
          <p:nvPr>
            <p:ph type="body" sz="quarter" idx="13"/>
          </p:nvPr>
        </p:nvSpPr>
        <p:spPr>
          <a:xfrm>
            <a:off x="851281" y="4672776"/>
            <a:ext cx="10803205" cy="469900"/>
          </a:xfrm>
        </p:spPr>
        <p:txBody>
          <a:bodyPr/>
          <a:lstStyle/>
          <a:p>
            <a:endParaRPr lang="en-US" dirty="0"/>
          </a:p>
        </p:txBody>
      </p:sp>
    </p:spTree>
    <p:extLst>
      <p:ext uri="{BB962C8B-B14F-4D97-AF65-F5344CB8AC3E}">
        <p14:creationId xmlns:p14="http://schemas.microsoft.com/office/powerpoint/2010/main" val="199830416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0"/>
          </p:nvPr>
        </p:nvSpPr>
        <p:spPr/>
        <p:txBody>
          <a:bodyPr/>
          <a:lstStyle/>
          <a:p>
            <a:r>
              <a:rPr lang="en-US" dirty="0" smtClean="0"/>
              <a:t>[</a:t>
            </a:r>
            <a:r>
              <a:rPr lang="en-US" dirty="0"/>
              <a:t>2015-03-29T21:38:08-07:00] WARN: No </a:t>
            </a:r>
            <a:r>
              <a:rPr lang="en-US" dirty="0" err="1"/>
              <a:t>config</a:t>
            </a:r>
            <a:r>
              <a:rPr lang="en-US" dirty="0"/>
              <a:t> file found or specified on command line, using command line options.</a:t>
            </a:r>
          </a:p>
          <a:p>
            <a:r>
              <a:rPr lang="en-US" dirty="0"/>
              <a:t>Starting Chef Client, version 11.16.4</a:t>
            </a:r>
          </a:p>
          <a:p>
            <a:r>
              <a:rPr lang="en-US" dirty="0"/>
              <a:t>resolving cookbooks for run list: [</a:t>
            </a:r>
            <a:r>
              <a:rPr lang="en-US" dirty="0" smtClean="0"/>
              <a:t>"apache"</a:t>
            </a:r>
            <a:r>
              <a:rPr lang="en-US" dirty="0"/>
              <a:t>]</a:t>
            </a:r>
          </a:p>
          <a:p>
            <a:r>
              <a:rPr lang="en-US" dirty="0"/>
              <a:t>Synchronizing Cookbooks:</a:t>
            </a:r>
          </a:p>
          <a:p>
            <a:r>
              <a:rPr lang="en-US" dirty="0"/>
              <a:t>  - </a:t>
            </a:r>
            <a:r>
              <a:rPr lang="en-US" dirty="0" smtClean="0"/>
              <a:t>apache</a:t>
            </a:r>
            <a:endParaRPr lang="en-US" dirty="0"/>
          </a:p>
          <a:p>
            <a:r>
              <a:rPr lang="en-US" dirty="0"/>
              <a:t>Compiling Cookbooks...</a:t>
            </a:r>
          </a:p>
          <a:p>
            <a:r>
              <a:rPr lang="en-US" dirty="0"/>
              <a:t>Converging 3 resources</a:t>
            </a:r>
          </a:p>
          <a:p>
            <a:r>
              <a:rPr lang="en-US" dirty="0"/>
              <a:t>Recipe: </a:t>
            </a:r>
            <a:r>
              <a:rPr lang="en-US" dirty="0" smtClean="0"/>
              <a:t>apache::apache</a:t>
            </a:r>
          </a:p>
          <a:p>
            <a:r>
              <a:rPr lang="en-US" dirty="0" smtClean="0"/>
              <a:t>...</a:t>
            </a:r>
            <a:endParaRPr lang="en-US" dirty="0"/>
          </a:p>
        </p:txBody>
      </p:sp>
      <p:sp>
        <p:nvSpPr>
          <p:cNvPr id="3" name="Title 2"/>
          <p:cNvSpPr>
            <a:spLocks noGrp="1"/>
          </p:cNvSpPr>
          <p:nvPr>
            <p:ph type="title"/>
          </p:nvPr>
        </p:nvSpPr>
        <p:spPr/>
        <p:txBody>
          <a:bodyPr>
            <a:normAutofit fontScale="90000"/>
          </a:bodyPr>
          <a:lstStyle/>
          <a:p>
            <a:r>
              <a:rPr lang="en-US" dirty="0" smtClean="0"/>
              <a:t>Applying apache's default recipe</a:t>
            </a:r>
            <a:endParaRPr lang="en-US" dirty="0"/>
          </a:p>
        </p:txBody>
      </p:sp>
      <p:sp>
        <p:nvSpPr>
          <p:cNvPr id="4" name="Text Placeholder 3"/>
          <p:cNvSpPr>
            <a:spLocks noGrp="1"/>
          </p:cNvSpPr>
          <p:nvPr>
            <p:ph type="body" sz="quarter" idx="11"/>
          </p:nvPr>
        </p:nvSpPr>
        <p:spPr/>
        <p:txBody>
          <a:bodyPr/>
          <a:lstStyle/>
          <a:p>
            <a:r>
              <a:rPr lang="en-US" dirty="0" smtClean="0"/>
              <a:t>$ </a:t>
            </a:r>
            <a:r>
              <a:rPr lang="en-US" dirty="0" err="1" smtClean="0"/>
              <a:t>sudo</a:t>
            </a:r>
            <a:r>
              <a:rPr lang="en-US" dirty="0" smtClean="0"/>
              <a:t> chef-client --local-mode -r "recipe[apache]"</a:t>
            </a:r>
            <a:endParaRPr lang="en-US" dirty="0"/>
          </a:p>
        </p:txBody>
      </p:sp>
      <p:sp>
        <p:nvSpPr>
          <p:cNvPr id="5" name="Rectangle 4"/>
          <p:cNvSpPr/>
          <p:nvPr/>
        </p:nvSpPr>
        <p:spPr bwMode="auto">
          <a:xfrm>
            <a:off x="831228" y="3110179"/>
            <a:ext cx="10813469" cy="333617"/>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136252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Package</a:t>
            </a:r>
            <a:endParaRPr lang="en-US" dirty="0"/>
          </a:p>
        </p:txBody>
      </p:sp>
      <p:sp>
        <p:nvSpPr>
          <p:cNvPr id="3" name="Content Placeholder 2"/>
          <p:cNvSpPr>
            <a:spLocks noGrp="1"/>
          </p:cNvSpPr>
          <p:nvPr>
            <p:ph sz="quarter" idx="10"/>
          </p:nvPr>
        </p:nvSpPr>
        <p:spPr/>
        <p:txBody>
          <a:bodyPr/>
          <a:lstStyle/>
          <a:p>
            <a:r>
              <a:rPr lang="en-US" dirty="0" smtClean="0"/>
              <a:t>package "</a:t>
            </a:r>
            <a:r>
              <a:rPr lang="en-US" dirty="0" err="1" smtClean="0"/>
              <a:t>httpd</a:t>
            </a:r>
            <a:r>
              <a:rPr lang="en-US" dirty="0"/>
              <a:t>"</a:t>
            </a:r>
          </a:p>
        </p:txBody>
      </p:sp>
      <p:sp>
        <p:nvSpPr>
          <p:cNvPr id="4" name="Content Placeholder 3"/>
          <p:cNvSpPr>
            <a:spLocks noGrp="1"/>
          </p:cNvSpPr>
          <p:nvPr>
            <p:ph sz="quarter" idx="12"/>
          </p:nvPr>
        </p:nvSpPr>
        <p:spPr/>
        <p:txBody>
          <a:bodyPr/>
          <a:lstStyle/>
          <a:p>
            <a:r>
              <a:rPr lang="en-US" dirty="0" smtClean="0"/>
              <a:t>The package named "</a:t>
            </a:r>
            <a:r>
              <a:rPr lang="en-US" dirty="0" err="1" smtClean="0"/>
              <a:t>httpd</a:t>
            </a:r>
            <a:r>
              <a:rPr lang="en-US" dirty="0"/>
              <a:t>"</a:t>
            </a:r>
            <a:r>
              <a:rPr lang="en-US" dirty="0" smtClean="0"/>
              <a:t> is installed.</a:t>
            </a:r>
            <a:endParaRPr lang="en-US" dirty="0"/>
          </a:p>
        </p:txBody>
      </p:sp>
      <p:sp>
        <p:nvSpPr>
          <p:cNvPr id="14"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resources.html#package</a:t>
            </a:r>
            <a:endParaRPr lang="en-US" sz="1800" dirty="0">
              <a:cs typeface="Inconsolata"/>
            </a:endParaRPr>
          </a:p>
        </p:txBody>
      </p:sp>
    </p:spTree>
    <p:extLst>
      <p:ext uri="{BB962C8B-B14F-4D97-AF65-F5344CB8AC3E}">
        <p14:creationId xmlns:p14="http://schemas.microsoft.com/office/powerpoint/2010/main" val="43905178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Example: Service</a:t>
            </a:r>
            <a:endParaRPr lang="en-US" dirty="0"/>
          </a:p>
        </p:txBody>
      </p:sp>
      <p:sp>
        <p:nvSpPr>
          <p:cNvPr id="3" name="Content Placeholder 2"/>
          <p:cNvSpPr>
            <a:spLocks noGrp="1"/>
          </p:cNvSpPr>
          <p:nvPr>
            <p:ph sz="quarter" idx="10"/>
          </p:nvPr>
        </p:nvSpPr>
        <p:spPr/>
        <p:txBody>
          <a:bodyPr/>
          <a:lstStyle/>
          <a:p>
            <a:r>
              <a:rPr lang="en-US" dirty="0" smtClean="0"/>
              <a:t>service "</a:t>
            </a:r>
            <a:r>
              <a:rPr lang="en-US" dirty="0" err="1" smtClean="0"/>
              <a:t>ntp</a:t>
            </a:r>
            <a:r>
              <a:rPr lang="en-US" dirty="0"/>
              <a:t>"</a:t>
            </a:r>
            <a:r>
              <a:rPr lang="en-US" dirty="0" smtClean="0"/>
              <a:t> do</a:t>
            </a:r>
          </a:p>
          <a:p>
            <a:r>
              <a:rPr lang="en-US" dirty="0"/>
              <a:t> </a:t>
            </a:r>
            <a:r>
              <a:rPr lang="en-US" dirty="0" smtClean="0"/>
              <a:t> action [ :enable, :start ]</a:t>
            </a:r>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service named "</a:t>
            </a:r>
            <a:r>
              <a:rPr lang="en-US" dirty="0" err="1" smtClean="0"/>
              <a:t>ntp</a:t>
            </a:r>
            <a:r>
              <a:rPr lang="en-US" dirty="0"/>
              <a:t>"</a:t>
            </a:r>
            <a:r>
              <a:rPr lang="en-US" dirty="0" smtClean="0"/>
              <a:t> is enabled (start on reboot) and started.</a:t>
            </a:r>
            <a:endParaRPr lang="en-US" dirty="0"/>
          </a:p>
        </p:txBody>
      </p:sp>
      <p:sp>
        <p:nvSpPr>
          <p:cNvPr id="10"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resources.html#service</a:t>
            </a:r>
            <a:endParaRPr lang="en-US" sz="1800" dirty="0">
              <a:cs typeface="Inconsolata"/>
            </a:endParaRPr>
          </a:p>
        </p:txBody>
      </p:sp>
    </p:spTree>
    <p:extLst>
      <p:ext uri="{BB962C8B-B14F-4D97-AF65-F5344CB8AC3E}">
        <p14:creationId xmlns:p14="http://schemas.microsoft.com/office/powerpoint/2010/main" val="38945536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docProps/app.xml><?xml version="1.0" encoding="utf-8"?>
<Properties xmlns="http://schemas.openxmlformats.org/officeDocument/2006/extended-properties" xmlns:vt="http://schemas.openxmlformats.org/officeDocument/2006/docPropsVTypes">
  <TotalTime>76</TotalTime>
  <Words>3179</Words>
  <Application>Microsoft Macintosh PowerPoint</Application>
  <PresentationFormat>Widescreen</PresentationFormat>
  <Paragraphs>478</Paragraphs>
  <Slides>74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74</vt:i4>
      </vt:variant>
    </vt:vector>
  </HeadingPairs>
  <TitlesOfParts>
    <vt:vector size="81" baseType="lpstr">
      <vt:lpstr>Calibri</vt:lpstr>
      <vt:lpstr>Calibri Light</vt:lpstr>
      <vt:lpstr>Courier New</vt:lpstr>
      <vt:lpstr>Inconsolata</vt:lpstr>
      <vt:lpstr>Wingdings</vt:lpstr>
      <vt:lpstr>Arial</vt:lpstr>
      <vt:lpstr>Office Theme</vt:lpstr>
      <vt:lpstr>Chef</vt:lpstr>
      <vt:lpstr>Learning Chef</vt:lpstr>
      <vt:lpstr>PowerPoint Presentation</vt:lpstr>
      <vt:lpstr>Resources</vt:lpstr>
      <vt:lpstr>Resources</vt:lpstr>
      <vt:lpstr>What is chef-apply?</vt:lpstr>
      <vt:lpstr>What can chef-apply do?</vt:lpstr>
      <vt:lpstr>Example: Package</vt:lpstr>
      <vt:lpstr>Example: Service</vt:lpstr>
      <vt:lpstr>Example: File</vt:lpstr>
      <vt:lpstr>Example: File</vt:lpstr>
      <vt:lpstr>Let's try out execute</vt:lpstr>
      <vt:lpstr>Example: Installing nano</vt:lpstr>
      <vt:lpstr>Hello, World?</vt:lpstr>
      <vt:lpstr>Resource Definition</vt:lpstr>
      <vt:lpstr>Resource Definition</vt:lpstr>
      <vt:lpstr>Resource Definition</vt:lpstr>
      <vt:lpstr>Resource Definition</vt:lpstr>
      <vt:lpstr>Resource Definition</vt:lpstr>
      <vt:lpstr>The file resource</vt:lpstr>
      <vt:lpstr>The updated file resource</vt:lpstr>
      <vt:lpstr>Creating a recipe file named hello.rb</vt:lpstr>
      <vt:lpstr>Can chef-apply run a recipe file?</vt:lpstr>
      <vt:lpstr>Example: Applying a recipe file</vt:lpstr>
      <vt:lpstr>What does hello.txt say?</vt:lpstr>
      <vt:lpstr>Cookbooks</vt:lpstr>
      <vt:lpstr>What is chef?</vt:lpstr>
      <vt:lpstr>What can chef do?</vt:lpstr>
      <vt:lpstr>Cookbooks</vt:lpstr>
      <vt:lpstr>What can chef generate do?</vt:lpstr>
      <vt:lpstr>What can chef generate cookbook do?</vt:lpstr>
      <vt:lpstr>Lets create a cookbook!</vt:lpstr>
      <vt:lpstr>The cookbook has a README</vt:lpstr>
      <vt:lpstr>README.md</vt:lpstr>
      <vt:lpstr>The cookbook has some metadata</vt:lpstr>
      <vt:lpstr>metadata.rb</vt:lpstr>
      <vt:lpstr>Lets take a look at the metadata</vt:lpstr>
      <vt:lpstr>The cookbook has a folder for recipes</vt:lpstr>
      <vt:lpstr>The cookbook has a default recipe</vt:lpstr>
      <vt:lpstr>Install git</vt:lpstr>
      <vt:lpstr>Adding the git package</vt:lpstr>
      <vt:lpstr>Re-apply the setup recipe</vt:lpstr>
      <vt:lpstr>chef-apply</vt:lpstr>
      <vt:lpstr>Setting up a Web Server</vt:lpstr>
      <vt:lpstr>Setting up a Web Server</vt:lpstr>
      <vt:lpstr>Lets create a cookbook!</vt:lpstr>
      <vt:lpstr>Apache Recipe</vt:lpstr>
      <vt:lpstr>Apply the apache recipe</vt:lpstr>
      <vt:lpstr>chef-client</vt:lpstr>
      <vt:lpstr>chef-apply</vt:lpstr>
      <vt:lpstr>chef-client</vt:lpstr>
      <vt:lpstr>Using chef-client to locally apply recipes</vt:lpstr>
      <vt:lpstr>Using chef-client to locally apply recipes</vt:lpstr>
      <vt:lpstr>Using chef-client to locally apply recipes</vt:lpstr>
      <vt:lpstr>--local-mode</vt:lpstr>
      <vt:lpstr>-r "recipe[COOKBOOK::RECIPE]"</vt:lpstr>
      <vt:lpstr>Return home first</vt:lpstr>
      <vt:lpstr>Applying the apache::apache recipe locally</vt:lpstr>
      <vt:lpstr>Create a cookbooks directory</vt:lpstr>
      <vt:lpstr>Move the setup cookbook</vt:lpstr>
      <vt:lpstr>Move the apache cookbook</vt:lpstr>
      <vt:lpstr>Applying the apache::apache recipe locally</vt:lpstr>
      <vt:lpstr>Applying the setup::setup recipe locally</vt:lpstr>
      <vt:lpstr>Applying both recipes locally</vt:lpstr>
      <vt:lpstr>-r "recipe[COOKBOOK(::default)]"</vt:lpstr>
      <vt:lpstr>Setting a default in our cookbook</vt:lpstr>
      <vt:lpstr>include_recipe</vt:lpstr>
      <vt:lpstr>Including a recipe</vt:lpstr>
      <vt:lpstr>Including a recipe</vt:lpstr>
      <vt:lpstr>The default recipe includes the setup recipe</vt:lpstr>
      <vt:lpstr>Applying setup's default recipe</vt:lpstr>
      <vt:lpstr>Update the apache cookbook</vt:lpstr>
      <vt:lpstr>The default recipe includes the apache recipe</vt:lpstr>
      <vt:lpstr>Applying apache's default recipe</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Chef</dc:title>
  <dc:creator>Microsoft Office User</dc:creator>
  <cp:lastModifiedBy>Microsoft Office User</cp:lastModifiedBy>
  <cp:revision>3</cp:revision>
  <dcterms:created xsi:type="dcterms:W3CDTF">2016-05-26T00:41:01Z</dcterms:created>
  <dcterms:modified xsi:type="dcterms:W3CDTF">2016-05-26T01:57:46Z</dcterms:modified>
</cp:coreProperties>
</file>

<file path=docProps/thumbnail.jpeg>
</file>